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2" r:id="rId4"/>
  </p:sldMasterIdLst>
  <p:notesMasterIdLst>
    <p:notesMasterId r:id="rId43"/>
  </p:notesMasterIdLst>
  <p:handoutMasterIdLst>
    <p:handoutMasterId r:id="rId44"/>
  </p:handoutMasterIdLst>
  <p:sldIdLst>
    <p:sldId id="256" r:id="rId5"/>
    <p:sldId id="263" r:id="rId6"/>
    <p:sldId id="1129" r:id="rId7"/>
    <p:sldId id="1130" r:id="rId8"/>
    <p:sldId id="1131" r:id="rId9"/>
    <p:sldId id="1128" r:id="rId10"/>
    <p:sldId id="406" r:id="rId11"/>
    <p:sldId id="397" r:id="rId12"/>
    <p:sldId id="265" r:id="rId13"/>
    <p:sldId id="403" r:id="rId14"/>
    <p:sldId id="404" r:id="rId15"/>
    <p:sldId id="409" r:id="rId16"/>
    <p:sldId id="410" r:id="rId17"/>
    <p:sldId id="411" r:id="rId18"/>
    <p:sldId id="412" r:id="rId19"/>
    <p:sldId id="413" r:id="rId20"/>
    <p:sldId id="421" r:id="rId21"/>
    <p:sldId id="415" r:id="rId22"/>
    <p:sldId id="416" r:id="rId23"/>
    <p:sldId id="417" r:id="rId24"/>
    <p:sldId id="418" r:id="rId25"/>
    <p:sldId id="419" r:id="rId26"/>
    <p:sldId id="422" r:id="rId27"/>
    <p:sldId id="423" r:id="rId28"/>
    <p:sldId id="432" r:id="rId29"/>
    <p:sldId id="434" r:id="rId30"/>
    <p:sldId id="435" r:id="rId31"/>
    <p:sldId id="438" r:id="rId32"/>
    <p:sldId id="439" r:id="rId33"/>
    <p:sldId id="440" r:id="rId34"/>
    <p:sldId id="441" r:id="rId35"/>
    <p:sldId id="442" r:id="rId36"/>
    <p:sldId id="444" r:id="rId37"/>
    <p:sldId id="448" r:id="rId38"/>
    <p:sldId id="450" r:id="rId39"/>
    <p:sldId id="449" r:id="rId40"/>
    <p:sldId id="1132" r:id="rId41"/>
    <p:sldId id="259" r:id="rId42"/>
  </p:sldIdLst>
  <p:sldSz cx="9144000" cy="5143500" type="screen16x9"/>
  <p:notesSz cx="6858000" cy="9144000"/>
  <p:defaultText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Priest" initials="MP" lastIdx="1" clrIdx="0">
    <p:extLst>
      <p:ext uri="{19B8F6BF-5375-455C-9EA6-DF929625EA0E}">
        <p15:presenceInfo xmlns:p15="http://schemas.microsoft.com/office/powerpoint/2012/main" userId="S-1-5-21-1107169484-2880891269-3660324868-1360" providerId="AD"/>
      </p:ext>
    </p:extLst>
  </p:cmAuthor>
  <p:cmAuthor id="2" name="Pinal Patel" initials="PP" lastIdx="2" clrIdx="1">
    <p:extLst>
      <p:ext uri="{19B8F6BF-5375-455C-9EA6-DF929625EA0E}">
        <p15:presenceInfo xmlns:p15="http://schemas.microsoft.com/office/powerpoint/2012/main" userId="S::ppatel@ghhi.org::d00b1d85-ef12-472f-9c3b-d1bdfd811487" providerId="AD"/>
      </p:ext>
    </p:extLst>
  </p:cmAuthor>
  <p:cmAuthor id="3" name="Kiersten Sweeney" initials="KS" lastIdx="4" clrIdx="2">
    <p:extLst>
      <p:ext uri="{19B8F6BF-5375-455C-9EA6-DF929625EA0E}">
        <p15:presenceInfo xmlns:p15="http://schemas.microsoft.com/office/powerpoint/2012/main" userId="S::ksweeney@ghhi.org::a3882691-5233-4814-ab42-b4fc20c6f780" providerId="AD"/>
      </p:ext>
    </p:extLst>
  </p:cmAuthor>
  <p:cmAuthor id="4" name="Celisia Rouson" initials="CR" lastIdx="1" clrIdx="3">
    <p:extLst>
      <p:ext uri="{19B8F6BF-5375-455C-9EA6-DF929625EA0E}">
        <p15:presenceInfo xmlns:p15="http://schemas.microsoft.com/office/powerpoint/2012/main" userId="S::crouson@ghhi.org::76a35194-24ee-4abe-87e3-693d4cc479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B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17ECA-063C-DCB7-E46B-E40AC38A3BAE}" v="1" dt="2021-08-25T10:58:44.035"/>
    <p1510:client id="{CB3ED156-F110-4668-A2F4-C7A9CB624076}" v="42" dt="2021-08-20T21:07:28.871"/>
    <p1510:client id="{D22CA490-50C1-0DC3-D8C6-A9520D662DC9}" v="474" dt="2021-08-23T13:29:26.578"/>
    <p1510:client id="{EF622D7A-F514-1221-D24C-989038752C78}" v="75" dt="2021-08-20T17:16:54.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984"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1A3086-A851-4FAC-A8CE-07B52B54BF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54B33B-18A5-442C-9561-151B3426EE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9D5432-429E-4455-BAA8-5A5DD820F50D}" type="datetimeFigureOut">
              <a:rPr lang="en-US" smtClean="0"/>
              <a:t>8/25/2021</a:t>
            </a:fld>
            <a:endParaRPr lang="en-US"/>
          </a:p>
        </p:txBody>
      </p:sp>
      <p:sp>
        <p:nvSpPr>
          <p:cNvPr id="4" name="Footer Placeholder 3">
            <a:extLst>
              <a:ext uri="{FF2B5EF4-FFF2-40B4-BE49-F238E27FC236}">
                <a16:creationId xmlns:a16="http://schemas.microsoft.com/office/drawing/2014/main" id="{F7E53EE9-4F79-43AA-BD54-7104ACE267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85849D7-6B44-4C11-837B-01A2FFF42B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B4B13-F18E-4D96-808C-0700C8DAD30A}" type="slidenum">
              <a:rPr lang="en-US" smtClean="0"/>
              <a:t>‹#›</a:t>
            </a:fld>
            <a:endParaRPr lang="en-US"/>
          </a:p>
        </p:txBody>
      </p:sp>
    </p:spTree>
    <p:extLst>
      <p:ext uri="{BB962C8B-B14F-4D97-AF65-F5344CB8AC3E}">
        <p14:creationId xmlns:p14="http://schemas.microsoft.com/office/powerpoint/2010/main" val="526988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D95040-D419-42DE-A8F9-8BA9856665C7}" type="datetimeFigureOut">
              <a:rPr lang="en-US" smtClean="0"/>
              <a:t>8/25/2021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388C3-98E4-4503-ABD9-7F9E9FF69325}" type="slidenum">
              <a:rPr lang="en-US" smtClean="0"/>
              <a:t>‹#›</a:t>
            </a:fld>
            <a:endParaRPr lang="en-US"/>
          </a:p>
        </p:txBody>
      </p:sp>
    </p:spTree>
    <p:extLst>
      <p:ext uri="{BB962C8B-B14F-4D97-AF65-F5344CB8AC3E}">
        <p14:creationId xmlns:p14="http://schemas.microsoft.com/office/powerpoint/2010/main" val="687504385"/>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4"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2" algn="l" defTabSz="685766" rtl="0" eaLnBrk="1" latinLnBrk="0" hangingPunct="1">
      <a:defRPr sz="900" kern="1200">
        <a:solidFill>
          <a:schemeClr val="tx1"/>
        </a:solidFill>
        <a:latin typeface="+mn-lt"/>
        <a:ea typeface="+mn-ea"/>
        <a:cs typeface="+mn-cs"/>
      </a:defRPr>
    </a:lvl5pPr>
    <a:lvl6pPr marL="1714415"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4"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homeandrecreationalsafety/falls/adultfall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lively.com/health-and-aging/elderly-falls-statistic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lets mentally visualize unhealthy housing for seniors </a:t>
            </a:r>
            <a:endParaRPr lang="en-US">
              <a:cs typeface="Calibri"/>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4</a:t>
            </a:fld>
            <a:endParaRPr lang="en-US"/>
          </a:p>
        </p:txBody>
      </p:sp>
    </p:spTree>
    <p:extLst>
      <p:ext uri="{BB962C8B-B14F-4D97-AF65-F5344CB8AC3E}">
        <p14:creationId xmlns:p14="http://schemas.microsoft.com/office/powerpoint/2010/main" val="2655368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client had a moisture issue, they can keep track of the relative humidity levels using a hygrometer and these measures. It can be bought at a local ACE hardware or Amazon</a:t>
            </a:r>
          </a:p>
        </p:txBody>
      </p:sp>
      <p:sp>
        <p:nvSpPr>
          <p:cNvPr id="4" name="Slide Number Placeholder 3"/>
          <p:cNvSpPr>
            <a:spLocks noGrp="1"/>
          </p:cNvSpPr>
          <p:nvPr>
            <p:ph type="sldNum" sz="quarter" idx="5"/>
          </p:nvPr>
        </p:nvSpPr>
        <p:spPr/>
        <p:txBody>
          <a:bodyPr/>
          <a:lstStyle/>
          <a:p>
            <a:fld id="{12B388C3-98E4-4503-ABD9-7F9E9FF69325}" type="slidenum">
              <a:rPr lang="en-US" smtClean="0"/>
              <a:t>15</a:t>
            </a:fld>
            <a:endParaRPr lang="en-US"/>
          </a:p>
        </p:txBody>
      </p:sp>
    </p:spTree>
    <p:extLst>
      <p:ext uri="{BB962C8B-B14F-4D97-AF65-F5344CB8AC3E}">
        <p14:creationId xmlns:p14="http://schemas.microsoft.com/office/powerpoint/2010/main" val="291822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16</a:t>
            </a:fld>
            <a:endParaRPr lang="en-US"/>
          </a:p>
        </p:txBody>
      </p:sp>
    </p:spTree>
    <p:extLst>
      <p:ext uri="{BB962C8B-B14F-4D97-AF65-F5344CB8AC3E}">
        <p14:creationId xmlns:p14="http://schemas.microsoft.com/office/powerpoint/2010/main" val="2175966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 resources in client’s community</a:t>
            </a:r>
          </a:p>
        </p:txBody>
      </p:sp>
      <p:sp>
        <p:nvSpPr>
          <p:cNvPr id="4" name="Slide Number Placeholder 3"/>
          <p:cNvSpPr>
            <a:spLocks noGrp="1"/>
          </p:cNvSpPr>
          <p:nvPr>
            <p:ph type="sldNum" sz="quarter" idx="5"/>
          </p:nvPr>
        </p:nvSpPr>
        <p:spPr/>
        <p:txBody>
          <a:bodyPr/>
          <a:lstStyle/>
          <a:p>
            <a:fld id="{12B388C3-98E4-4503-ABD9-7F9E9FF69325}" type="slidenum">
              <a:rPr lang="en-US" smtClean="0"/>
              <a:t>17</a:t>
            </a:fld>
            <a:endParaRPr lang="en-US"/>
          </a:p>
        </p:txBody>
      </p:sp>
    </p:spTree>
    <p:extLst>
      <p:ext uri="{BB962C8B-B14F-4D97-AF65-F5344CB8AC3E}">
        <p14:creationId xmlns:p14="http://schemas.microsoft.com/office/powerpoint/2010/main" val="366748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un-ventilated health issues</a:t>
            </a:r>
          </a:p>
          <a:p>
            <a:r>
              <a:rPr lang="en-US" dirty="0">
                <a:cs typeface="Calibri"/>
              </a:rPr>
              <a:t>Bronchitis, asthma, nosebleeds, dry and itchy skin, etc. </a:t>
            </a:r>
          </a:p>
        </p:txBody>
      </p:sp>
      <p:sp>
        <p:nvSpPr>
          <p:cNvPr id="4" name="Slide Number Placeholder 3"/>
          <p:cNvSpPr>
            <a:spLocks noGrp="1"/>
          </p:cNvSpPr>
          <p:nvPr>
            <p:ph type="sldNum" sz="quarter" idx="5"/>
          </p:nvPr>
        </p:nvSpPr>
        <p:spPr/>
        <p:txBody>
          <a:bodyPr/>
          <a:lstStyle/>
          <a:p>
            <a:fld id="{12B388C3-98E4-4503-ABD9-7F9E9FF69325}" type="slidenum">
              <a:rPr lang="en-US" smtClean="0"/>
              <a:t>18</a:t>
            </a:fld>
            <a:endParaRPr lang="en-US"/>
          </a:p>
        </p:txBody>
      </p:sp>
    </p:spTree>
    <p:extLst>
      <p:ext uri="{BB962C8B-B14F-4D97-AF65-F5344CB8AC3E}">
        <p14:creationId xmlns:p14="http://schemas.microsoft.com/office/powerpoint/2010/main" val="160753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19</a:t>
            </a:fld>
            <a:endParaRPr lang="en-US"/>
          </a:p>
        </p:txBody>
      </p:sp>
    </p:spTree>
    <p:extLst>
      <p:ext uri="{BB962C8B-B14F-4D97-AF65-F5344CB8AC3E}">
        <p14:creationId xmlns:p14="http://schemas.microsoft.com/office/powerpoint/2010/main" val="4194434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20</a:t>
            </a:fld>
            <a:endParaRPr lang="en-US"/>
          </a:p>
        </p:txBody>
      </p:sp>
    </p:spTree>
    <p:extLst>
      <p:ext uri="{BB962C8B-B14F-4D97-AF65-F5344CB8AC3E}">
        <p14:creationId xmlns:p14="http://schemas.microsoft.com/office/powerpoint/2010/main" val="2311512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21</a:t>
            </a:fld>
            <a:endParaRPr lang="en-US"/>
          </a:p>
        </p:txBody>
      </p:sp>
    </p:spTree>
    <p:extLst>
      <p:ext uri="{BB962C8B-B14F-4D97-AF65-F5344CB8AC3E}">
        <p14:creationId xmlns:p14="http://schemas.microsoft.com/office/powerpoint/2010/main" val="297931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22</a:t>
            </a:fld>
            <a:endParaRPr lang="en-US"/>
          </a:p>
        </p:txBody>
      </p:sp>
    </p:spTree>
    <p:extLst>
      <p:ext uri="{BB962C8B-B14F-4D97-AF65-F5344CB8AC3E}">
        <p14:creationId xmlns:p14="http://schemas.microsoft.com/office/powerpoint/2010/main" val="4045334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defRPr/>
            </a:pPr>
            <a:r>
              <a:rPr lang="en-US" altLang="en-US"/>
              <a:t>Environmental tobacco smoke</a:t>
            </a:r>
          </a:p>
          <a:p>
            <a:pPr marL="171450" indent="-171450">
              <a:buFontTx/>
              <a:buChar char="-"/>
            </a:pPr>
            <a:r>
              <a:rPr lang="en-US" sz="1000">
                <a:latin typeface="+mj-lt"/>
              </a:rPr>
              <a:t>linked to ASTHMA &amp; ALLERGIES</a:t>
            </a:r>
          </a:p>
          <a:p>
            <a:pPr marL="171450" indent="-171450">
              <a:buFontTx/>
              <a:buChar char="-"/>
            </a:pPr>
            <a:r>
              <a:rPr lang="en-US" sz="1100">
                <a:latin typeface="+mj-lt"/>
              </a:rPr>
              <a:t>Wheezing and coughing are more common in children and people who breathe secondhand smoke</a:t>
            </a:r>
          </a:p>
          <a:p>
            <a:pPr marL="171450" indent="-171450">
              <a:buFontTx/>
              <a:buChar char="-"/>
            </a:pPr>
            <a:r>
              <a:rPr lang="en-US" sz="1100">
                <a:latin typeface="+mj-lt"/>
              </a:rPr>
              <a:t>People with asthma who are around secondhand smoke have worse and frequent asthma attacks.</a:t>
            </a:r>
          </a:p>
          <a:p>
            <a:pPr marL="514334" lvl="1" indent="-171450">
              <a:buFontTx/>
              <a:buChar char="-"/>
            </a:pPr>
            <a:r>
              <a:rPr lang="en-US" sz="1100">
                <a:latin typeface="+mj-lt"/>
              </a:rPr>
              <a:t>More than 40 percent of children who go to emergency room for asthma live with smokers</a:t>
            </a:r>
            <a:endParaRPr lang="en-US" sz="1800">
              <a:latin typeface="+mj-lt"/>
            </a:endParaRPr>
          </a:p>
          <a:p>
            <a:pPr>
              <a:buFontTx/>
              <a:buChar char="•"/>
              <a:defRPr/>
            </a:pPr>
            <a:endParaRPr lang="en-US">
              <a:latin typeface="Arial" pitchFamily="34" charset="0"/>
            </a:endParaRPr>
          </a:p>
          <a:p>
            <a:pPr>
              <a:defRPr/>
            </a:pPr>
            <a:endParaRPr lang="en-US">
              <a:cs typeface="Arial" pitchFamily="34"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23</a:t>
            </a:fld>
            <a:endParaRPr lang="en-US"/>
          </a:p>
        </p:txBody>
      </p:sp>
    </p:spTree>
    <p:extLst>
      <p:ext uri="{BB962C8B-B14F-4D97-AF65-F5344CB8AC3E}">
        <p14:creationId xmlns:p14="http://schemas.microsoft.com/office/powerpoint/2010/main" val="388571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defRPr/>
            </a:pPr>
            <a:r>
              <a:rPr lang="en-US" altLang="en-US" dirty="0"/>
              <a:t>ETS</a:t>
            </a:r>
          </a:p>
          <a:p>
            <a:pPr marL="171450" indent="-171450">
              <a:buFontTx/>
              <a:buChar char="-"/>
            </a:pPr>
            <a:r>
              <a:rPr lang="en-US" sz="1000" dirty="0">
                <a:latin typeface="+mj-lt"/>
              </a:rPr>
              <a:t>linked to ASTHMA &amp; ALLERGIES IN KID</a:t>
            </a:r>
            <a:endParaRPr lang="en-US" sz="1000" dirty="0">
              <a:latin typeface="+mj-lt"/>
              <a:cs typeface="Calibri Light"/>
            </a:endParaRPr>
          </a:p>
          <a:p>
            <a:pPr marL="171450" indent="-171450">
              <a:buFontTx/>
              <a:buChar char="-"/>
            </a:pPr>
            <a:r>
              <a:rPr lang="en-US" sz="1100" dirty="0">
                <a:latin typeface="+mj-lt"/>
              </a:rPr>
              <a:t>Wheezing and coughing are more common in children who breathe secondhand smoke</a:t>
            </a:r>
            <a:endParaRPr lang="en-US" sz="1100" dirty="0">
              <a:latin typeface="+mj-lt"/>
              <a:cs typeface="Calibri Light"/>
            </a:endParaRPr>
          </a:p>
          <a:p>
            <a:pPr marL="171450" indent="-171450">
              <a:buFontTx/>
              <a:buChar char="-"/>
            </a:pPr>
            <a:r>
              <a:rPr lang="en-US" sz="1100" dirty="0">
                <a:latin typeface="+mj-lt"/>
              </a:rPr>
              <a:t>Children with asthma who are around secondhand smoke have worse and frequent asthma attacks.</a:t>
            </a:r>
            <a:endParaRPr lang="en-US" sz="1100" dirty="0">
              <a:latin typeface="+mj-lt"/>
              <a:cs typeface="Calibri Light"/>
            </a:endParaRPr>
          </a:p>
          <a:p>
            <a:pPr marL="513715" lvl="1" indent="-171450">
              <a:buFontTx/>
              <a:buChar char="-"/>
            </a:pPr>
            <a:r>
              <a:rPr lang="en-US" sz="1100" dirty="0">
                <a:latin typeface="+mj-lt"/>
              </a:rPr>
              <a:t>More than 40 percent of children who go to emergency room for asthma live with smokers</a:t>
            </a:r>
            <a:endParaRPr lang="en-US" sz="1800" dirty="0">
              <a:latin typeface="+mj-lt"/>
              <a:cs typeface="Calibri Light" panose="020F0302020204030204"/>
            </a:endParaRPr>
          </a:p>
          <a:p>
            <a:pPr marL="513715" lvl="1" indent="-171450">
              <a:buFontTx/>
              <a:buChar char="-"/>
              <a:defRPr/>
            </a:pPr>
            <a:r>
              <a:rPr lang="en-US" sz="1100" dirty="0">
                <a:latin typeface="Calibri Light"/>
                <a:cs typeface="Calibri Light"/>
              </a:rPr>
              <a:t>As of July 2020 about 3.3 million adults over the age of 65 live in the home with school age children </a:t>
            </a:r>
          </a:p>
          <a:p>
            <a:pPr>
              <a:buChar char="•"/>
              <a:defRPr/>
            </a:pPr>
            <a:endParaRPr lang="en-US">
              <a:latin typeface="Arial" pitchFamily="34" charset="0"/>
              <a:cs typeface="Arial" pitchFamily="34" charset="0"/>
            </a:endParaRPr>
          </a:p>
          <a:p>
            <a:pPr>
              <a:defRPr/>
            </a:pPr>
            <a:endParaRPr lang="en-US">
              <a:cs typeface="Arial" pitchFamily="34"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24</a:t>
            </a:fld>
            <a:endParaRPr lang="en-US"/>
          </a:p>
        </p:txBody>
      </p:sp>
    </p:spTree>
    <p:extLst>
      <p:ext uri="{BB962C8B-B14F-4D97-AF65-F5344CB8AC3E}">
        <p14:creationId xmlns:p14="http://schemas.microsoft.com/office/powerpoint/2010/main" val="2942013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you can imagine that if American's spend 90% indoors doors before the pandemic you can only imaging the amount of time seniors spend in the home</a:t>
            </a:r>
          </a:p>
        </p:txBody>
      </p:sp>
      <p:sp>
        <p:nvSpPr>
          <p:cNvPr id="4" name="Slide Number Placeholder 3"/>
          <p:cNvSpPr>
            <a:spLocks noGrp="1"/>
          </p:cNvSpPr>
          <p:nvPr>
            <p:ph type="sldNum" sz="quarter" idx="5"/>
          </p:nvPr>
        </p:nvSpPr>
        <p:spPr/>
        <p:txBody>
          <a:bodyPr/>
          <a:lstStyle/>
          <a:p>
            <a:fld id="{12B388C3-98E4-4503-ABD9-7F9E9FF69325}" type="slidenum">
              <a:rPr lang="en-US" smtClean="0"/>
              <a:t>6</a:t>
            </a:fld>
            <a:endParaRPr lang="en-US"/>
          </a:p>
        </p:txBody>
      </p:sp>
    </p:spTree>
    <p:extLst>
      <p:ext uri="{BB962C8B-B14F-4D97-AF65-F5344CB8AC3E}">
        <p14:creationId xmlns:p14="http://schemas.microsoft.com/office/powerpoint/2010/main" val="160834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25</a:t>
            </a:fld>
            <a:endParaRPr lang="en-US"/>
          </a:p>
        </p:txBody>
      </p:sp>
    </p:spTree>
    <p:extLst>
      <p:ext uri="{BB962C8B-B14F-4D97-AF65-F5344CB8AC3E}">
        <p14:creationId xmlns:p14="http://schemas.microsoft.com/office/powerpoint/2010/main" val="2819421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a:cs typeface="Arial"/>
              </a:rPr>
              <a:t>Allergy to cockroaches is an important risk factor for worsening asthma.  Decreasing exposure to cockroaches in the home can help reduce asthma attacks. </a:t>
            </a:r>
            <a:endParaRPr lang="en-US">
              <a:latin typeface="Constantia" panose="02030602050306030303" pitchFamily="18" charset="0"/>
            </a:endParaRPr>
          </a:p>
          <a:p>
            <a:endParaRPr lang="en-US" altLang="en-US" sz="900" dirty="0">
              <a:latin typeface="Arial"/>
              <a:cs typeface="Arial"/>
            </a:endParaRPr>
          </a:p>
          <a:p>
            <a:r>
              <a:rPr lang="en-US" altLang="en-US" dirty="0">
                <a:latin typeface="Arial"/>
                <a:cs typeface="Arial"/>
              </a:rPr>
              <a:t>The outer layers of our skin become thinner as we age, which may cause an older adult to absorb more of pesticides compared to a younger person. </a:t>
            </a:r>
          </a:p>
        </p:txBody>
      </p:sp>
      <p:sp>
        <p:nvSpPr>
          <p:cNvPr id="4" name="Slide Number Placeholder 3"/>
          <p:cNvSpPr>
            <a:spLocks noGrp="1"/>
          </p:cNvSpPr>
          <p:nvPr>
            <p:ph type="sldNum" sz="quarter" idx="5"/>
          </p:nvPr>
        </p:nvSpPr>
        <p:spPr/>
        <p:txBody>
          <a:bodyPr/>
          <a:lstStyle/>
          <a:p>
            <a:fld id="{12B388C3-98E4-4503-ABD9-7F9E9FF69325}" type="slidenum">
              <a:rPr lang="en-US" smtClean="0"/>
              <a:t>26</a:t>
            </a:fld>
            <a:endParaRPr lang="en-US"/>
          </a:p>
        </p:txBody>
      </p:sp>
    </p:spTree>
    <p:extLst>
      <p:ext uri="{BB962C8B-B14F-4D97-AF65-F5344CB8AC3E}">
        <p14:creationId xmlns:p14="http://schemas.microsoft.com/office/powerpoint/2010/main" val="320852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Arial" panose="020B0604020202020204" pitchFamily="34" charset="0"/>
              </a:rPr>
              <a:t>Picks:</a:t>
            </a:r>
          </a:p>
          <a:p>
            <a:r>
              <a:rPr lang="en-US" sz="900">
                <a:latin typeface="Arial" panose="020B0604020202020204" pitchFamily="34" charset="0"/>
              </a:rPr>
              <a:t>Sticky traps</a:t>
            </a:r>
          </a:p>
          <a:p>
            <a:r>
              <a:rPr lang="en-US" sz="900">
                <a:latin typeface="Arial" panose="020B0604020202020204" pitchFamily="34" charset="0"/>
              </a:rPr>
              <a:t>Blocked entry</a:t>
            </a:r>
          </a:p>
          <a:p>
            <a:r>
              <a:rPr lang="en-US" sz="900">
                <a:latin typeface="Arial" panose="020B0604020202020204" pitchFamily="34" charset="0"/>
              </a:rPr>
              <a:t>IGR</a:t>
            </a:r>
          </a:p>
          <a:p>
            <a:endParaRPr lang="en-US" sz="900">
              <a:latin typeface="Arial" panose="020B0604020202020204" pitchFamily="34" charset="0"/>
            </a:endParaRPr>
          </a:p>
          <a:p>
            <a:endParaRPr lang="en-US" sz="900">
              <a:latin typeface="Arial" panose="020B0604020202020204" pitchFamily="34" charset="0"/>
            </a:endParaRPr>
          </a:p>
          <a:p>
            <a:r>
              <a:rPr lang="en-US" sz="900">
                <a:latin typeface="Arial" panose="020B0604020202020204" pitchFamily="34" charset="0"/>
              </a:rPr>
              <a:t>Contractor’s</a:t>
            </a:r>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27</a:t>
            </a:fld>
            <a:endParaRPr lang="en-US"/>
          </a:p>
        </p:txBody>
      </p:sp>
    </p:spTree>
    <p:extLst>
      <p:ext uri="{BB962C8B-B14F-4D97-AF65-F5344CB8AC3E}">
        <p14:creationId xmlns:p14="http://schemas.microsoft.com/office/powerpoint/2010/main" val="2664162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28</a:t>
            </a:fld>
            <a:endParaRPr lang="en-US"/>
          </a:p>
        </p:txBody>
      </p:sp>
    </p:spTree>
    <p:extLst>
      <p:ext uri="{BB962C8B-B14F-4D97-AF65-F5344CB8AC3E}">
        <p14:creationId xmlns:p14="http://schemas.microsoft.com/office/powerpoint/2010/main" val="97196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29</a:t>
            </a:fld>
            <a:endParaRPr lang="en-US"/>
          </a:p>
        </p:txBody>
      </p:sp>
    </p:spTree>
    <p:extLst>
      <p:ext uri="{BB962C8B-B14F-4D97-AF65-F5344CB8AC3E}">
        <p14:creationId xmlns:p14="http://schemas.microsoft.com/office/powerpoint/2010/main" val="3106296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latin typeface="Constantia" panose="02030602050306030303" pitchFamily="18" charset="0"/>
              </a:rPr>
              <a:t>Stability: stoves, etc.</a:t>
            </a:r>
          </a:p>
          <a:p>
            <a:r>
              <a:rPr lang="en-US" sz="900">
                <a:latin typeface="Constantia" panose="02030602050306030303" pitchFamily="18" charset="0"/>
              </a:rPr>
              <a:t>Cut/pierce: nails, wooden frame on windows</a:t>
            </a:r>
          </a:p>
          <a:p>
            <a:r>
              <a:rPr lang="en-US" sz="900">
                <a:latin typeface="Constantia" panose="02030602050306030303" pitchFamily="18" charset="0"/>
              </a:rPr>
              <a:t>Crush: AC unit unstable</a:t>
            </a:r>
          </a:p>
        </p:txBody>
      </p:sp>
      <p:sp>
        <p:nvSpPr>
          <p:cNvPr id="4" name="Slide Number Placeholder 3"/>
          <p:cNvSpPr>
            <a:spLocks noGrp="1"/>
          </p:cNvSpPr>
          <p:nvPr>
            <p:ph type="sldNum" sz="quarter" idx="5"/>
          </p:nvPr>
        </p:nvSpPr>
        <p:spPr/>
        <p:txBody>
          <a:bodyPr/>
          <a:lstStyle/>
          <a:p>
            <a:fld id="{12B388C3-98E4-4503-ABD9-7F9E9FF69325}" type="slidenum">
              <a:rPr lang="en-US" smtClean="0"/>
              <a:t>30</a:t>
            </a:fld>
            <a:endParaRPr lang="en-US"/>
          </a:p>
        </p:txBody>
      </p:sp>
    </p:spTree>
    <p:extLst>
      <p:ext uri="{BB962C8B-B14F-4D97-AF65-F5344CB8AC3E}">
        <p14:creationId xmlns:p14="http://schemas.microsoft.com/office/powerpoint/2010/main" val="1986966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https://www.cdc.gov/homeandrecreationalsafety/falls/adultfalls.html</a:t>
            </a:r>
            <a:endParaRPr lang="en-US" dirty="0"/>
          </a:p>
          <a:p>
            <a:endParaRPr lang="en-US">
              <a:cs typeface="Calibri"/>
            </a:endParaRPr>
          </a:p>
          <a:p>
            <a:r>
              <a:rPr lang="en-US" dirty="0">
                <a:hlinkClick r:id="rId4"/>
              </a:rPr>
              <a:t>https://www.lively.com/health-and-aging/elderly-falls-statistics/</a:t>
            </a:r>
            <a:r>
              <a:rPr lang="en-US" dirty="0"/>
              <a:t>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31</a:t>
            </a:fld>
            <a:endParaRPr lang="en-US"/>
          </a:p>
        </p:txBody>
      </p:sp>
    </p:spTree>
    <p:extLst>
      <p:ext uri="{BB962C8B-B14F-4D97-AF65-F5344CB8AC3E}">
        <p14:creationId xmlns:p14="http://schemas.microsoft.com/office/powerpoint/2010/main" val="410278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32</a:t>
            </a:fld>
            <a:endParaRPr lang="en-US"/>
          </a:p>
        </p:txBody>
      </p:sp>
    </p:spTree>
    <p:extLst>
      <p:ext uri="{BB962C8B-B14F-4D97-AF65-F5344CB8AC3E}">
        <p14:creationId xmlns:p14="http://schemas.microsoft.com/office/powerpoint/2010/main" val="3836319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33</a:t>
            </a:fld>
            <a:endParaRPr lang="en-US"/>
          </a:p>
        </p:txBody>
      </p:sp>
    </p:spTree>
    <p:extLst>
      <p:ext uri="{BB962C8B-B14F-4D97-AF65-F5344CB8AC3E}">
        <p14:creationId xmlns:p14="http://schemas.microsoft.com/office/powerpoint/2010/main" val="142344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a:latin typeface="Constantia" panose="02030602050306030303" pitchFamily="18" charset="0"/>
            </a:endParaRPr>
          </a:p>
        </p:txBody>
      </p:sp>
      <p:sp>
        <p:nvSpPr>
          <p:cNvPr id="4" name="Slide Number Placeholder 3"/>
          <p:cNvSpPr>
            <a:spLocks noGrp="1"/>
          </p:cNvSpPr>
          <p:nvPr>
            <p:ph type="sldNum" sz="quarter" idx="5"/>
          </p:nvPr>
        </p:nvSpPr>
        <p:spPr/>
        <p:txBody>
          <a:bodyPr/>
          <a:lstStyle/>
          <a:p>
            <a:fld id="{12B388C3-98E4-4503-ABD9-7F9E9FF69325}" type="slidenum">
              <a:rPr lang="en-US" smtClean="0"/>
              <a:t>34</a:t>
            </a:fld>
            <a:endParaRPr lang="en-US"/>
          </a:p>
        </p:txBody>
      </p:sp>
    </p:spTree>
    <p:extLst>
      <p:ext uri="{BB962C8B-B14F-4D97-AF65-F5344CB8AC3E}">
        <p14:creationId xmlns:p14="http://schemas.microsoft.com/office/powerpoint/2010/main" val="214875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7</a:t>
            </a:fld>
            <a:endParaRPr lang="en-US"/>
          </a:p>
        </p:txBody>
      </p:sp>
    </p:spTree>
    <p:extLst>
      <p:ext uri="{BB962C8B-B14F-4D97-AF65-F5344CB8AC3E}">
        <p14:creationId xmlns:p14="http://schemas.microsoft.com/office/powerpoint/2010/main" val="1191669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35</a:t>
            </a:fld>
            <a:endParaRPr lang="en-US"/>
          </a:p>
        </p:txBody>
      </p:sp>
    </p:spTree>
    <p:extLst>
      <p:ext uri="{BB962C8B-B14F-4D97-AF65-F5344CB8AC3E}">
        <p14:creationId xmlns:p14="http://schemas.microsoft.com/office/powerpoint/2010/main" val="2496529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education and creating a care management plan, CHWs are inclined to aid in client coordination. This assists the client with access and guidance to any resources that will help in the improvement of home hazards and issues</a:t>
            </a:r>
          </a:p>
          <a:p>
            <a:endParaRPr lang="en-US"/>
          </a:p>
          <a:p>
            <a:r>
              <a:rPr lang="en-US"/>
              <a:t>It’s very important to stay up to date with your partnering organizations for the latest info on new services, grants, and opportunities to provide access to helpful healthy housing servicesf3dv</a:t>
            </a:r>
          </a:p>
        </p:txBody>
      </p:sp>
      <p:sp>
        <p:nvSpPr>
          <p:cNvPr id="4" name="Slide Number Placeholder 3"/>
          <p:cNvSpPr>
            <a:spLocks noGrp="1"/>
          </p:cNvSpPr>
          <p:nvPr>
            <p:ph type="sldNum" sz="quarter" idx="5"/>
          </p:nvPr>
        </p:nvSpPr>
        <p:spPr/>
        <p:txBody>
          <a:bodyPr/>
          <a:lstStyle/>
          <a:p>
            <a:fld id="{12B388C3-98E4-4503-ABD9-7F9E9FF69325}" type="slidenum">
              <a:rPr lang="en-US" smtClean="0"/>
              <a:t>36</a:t>
            </a:fld>
            <a:endParaRPr lang="en-US"/>
          </a:p>
        </p:txBody>
      </p:sp>
    </p:spTree>
    <p:extLst>
      <p:ext uri="{BB962C8B-B14F-4D97-AF65-F5344CB8AC3E}">
        <p14:creationId xmlns:p14="http://schemas.microsoft.com/office/powerpoint/2010/main" val="3149559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a:t>
            </a:r>
            <a:r>
              <a:rPr lang="en-US" altLang="en-US">
                <a:latin typeface="Arial" panose="020B0604020202020204" pitchFamily="34" charset="0"/>
              </a:rPr>
              <a:t>We don’t require you to be the expert but as long as you can identify what MAY be the problem and what MAY be the cause, that is very helpful for the client</a:t>
            </a:r>
          </a:p>
          <a:p>
            <a:r>
              <a:rPr lang="en-US" altLang="en-US">
                <a:latin typeface="Arial" panose="020B0604020202020204" pitchFamily="34" charset="0"/>
              </a:rPr>
              <a:t>-water drips can contribute to the water bill being high and effecting their utility bill</a:t>
            </a:r>
          </a:p>
          <a:p>
            <a:r>
              <a:rPr lang="en-US" altLang="en-US">
                <a:latin typeface="Arial" panose="020B0604020202020204" pitchFamily="34" charset="0"/>
              </a:rPr>
              <a:t>-water leaks will contribute to moisture build up, which leads to mold and can exacerbate and trigger asthma symptoms when breathing in</a:t>
            </a:r>
          </a:p>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9</a:t>
            </a:fld>
            <a:endParaRPr lang="en-US"/>
          </a:p>
        </p:txBody>
      </p:sp>
    </p:spTree>
    <p:extLst>
      <p:ext uri="{BB962C8B-B14F-4D97-AF65-F5344CB8AC3E}">
        <p14:creationId xmlns:p14="http://schemas.microsoft.com/office/powerpoint/2010/main" val="84486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primary source of moisture and water intrusion:  bulk water from deficient downspouts and gutters</a:t>
            </a:r>
          </a:p>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10</a:t>
            </a:fld>
            <a:endParaRPr lang="en-US"/>
          </a:p>
        </p:txBody>
      </p:sp>
    </p:spTree>
    <p:extLst>
      <p:ext uri="{BB962C8B-B14F-4D97-AF65-F5344CB8AC3E}">
        <p14:creationId xmlns:p14="http://schemas.microsoft.com/office/powerpoint/2010/main" val="101137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primary source of moisture:  water vapor</a:t>
            </a:r>
          </a:p>
          <a:p>
            <a:endParaRPr lang="en-US"/>
          </a:p>
          <a:p>
            <a:r>
              <a:rPr lang="en-US"/>
              <a:t>A 4-member family can generate 10 gallons of moisture per day</a:t>
            </a:r>
          </a:p>
        </p:txBody>
      </p:sp>
      <p:sp>
        <p:nvSpPr>
          <p:cNvPr id="4" name="Slide Number Placeholder 3"/>
          <p:cNvSpPr>
            <a:spLocks noGrp="1"/>
          </p:cNvSpPr>
          <p:nvPr>
            <p:ph type="sldNum" sz="quarter" idx="5"/>
          </p:nvPr>
        </p:nvSpPr>
        <p:spPr/>
        <p:txBody>
          <a:bodyPr/>
          <a:lstStyle/>
          <a:p>
            <a:fld id="{12B388C3-98E4-4503-ABD9-7F9E9FF69325}" type="slidenum">
              <a:rPr lang="en-US" smtClean="0"/>
              <a:t>11</a:t>
            </a:fld>
            <a:endParaRPr lang="en-US"/>
          </a:p>
        </p:txBody>
      </p:sp>
    </p:spTree>
    <p:extLst>
      <p:ext uri="{BB962C8B-B14F-4D97-AF65-F5344CB8AC3E}">
        <p14:creationId xmlns:p14="http://schemas.microsoft.com/office/powerpoint/2010/main" val="331770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12</a:t>
            </a:fld>
            <a:endParaRPr lang="en-US"/>
          </a:p>
        </p:txBody>
      </p:sp>
    </p:spTree>
    <p:extLst>
      <p:ext uri="{BB962C8B-B14F-4D97-AF65-F5344CB8AC3E}">
        <p14:creationId xmlns:p14="http://schemas.microsoft.com/office/powerpoint/2010/main" val="381613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B388C3-98E4-4503-ABD9-7F9E9FF69325}" type="slidenum">
              <a:rPr lang="en-US" smtClean="0"/>
              <a:t>13</a:t>
            </a:fld>
            <a:endParaRPr lang="en-US"/>
          </a:p>
        </p:txBody>
      </p:sp>
    </p:spTree>
    <p:extLst>
      <p:ext uri="{BB962C8B-B14F-4D97-AF65-F5344CB8AC3E}">
        <p14:creationId xmlns:p14="http://schemas.microsoft.com/office/powerpoint/2010/main" val="207806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some signs of mold in the house: fatigue, coughing, difficulty breathing. Elderly people are more likely to experience these signs at a much more rapid pace. This can affect their quality of life and also impact their medical bills.</a:t>
            </a:r>
            <a:endParaRPr lang="en-US" dirty="0"/>
          </a:p>
        </p:txBody>
      </p:sp>
      <p:sp>
        <p:nvSpPr>
          <p:cNvPr id="4" name="Slide Number Placeholder 3"/>
          <p:cNvSpPr>
            <a:spLocks noGrp="1"/>
          </p:cNvSpPr>
          <p:nvPr>
            <p:ph type="sldNum" sz="quarter" idx="5"/>
          </p:nvPr>
        </p:nvSpPr>
        <p:spPr/>
        <p:txBody>
          <a:bodyPr/>
          <a:lstStyle/>
          <a:p>
            <a:fld id="{12B388C3-98E4-4503-ABD9-7F9E9FF69325}" type="slidenum">
              <a:rPr lang="en-US" smtClean="0"/>
              <a:t>14</a:t>
            </a:fld>
            <a:endParaRPr lang="en-US"/>
          </a:p>
        </p:txBody>
      </p:sp>
    </p:spTree>
    <p:extLst>
      <p:ext uri="{BB962C8B-B14F-4D97-AF65-F5344CB8AC3E}">
        <p14:creationId xmlns:p14="http://schemas.microsoft.com/office/powerpoint/2010/main" val="3109910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6011" y="1635647"/>
            <a:ext cx="6997867" cy="927957"/>
          </a:xfrm>
          <a:prstGeom prst="rect">
            <a:avLst/>
          </a:prstGeom>
        </p:spPr>
        <p:txBody>
          <a:bodyPr anchor="b">
            <a:noAutofit/>
          </a:bodyPr>
          <a:lstStyle>
            <a:lvl1pPr algn="ctr">
              <a:defRPr sz="2700" b="1">
                <a:solidFill>
                  <a:schemeClr val="tx2"/>
                </a:solidFill>
                <a:latin typeface="Levenim MT" panose="02010502060101010101" pitchFamily="2" charset="-79"/>
                <a:cs typeface="Levenim MT" panose="02010502060101010101" pitchFamily="2" charset="-79"/>
              </a:defRPr>
            </a:lvl1pPr>
          </a:lstStyle>
          <a:p>
            <a:r>
              <a:rPr lang="en-US"/>
              <a:t>Title of Presentation</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64500"/>
          <a:stretch/>
        </p:blipFill>
        <p:spPr>
          <a:xfrm>
            <a:off x="0" y="0"/>
            <a:ext cx="486918" cy="5143500"/>
          </a:xfrm>
          <a:prstGeom prst="rect">
            <a:avLst/>
          </a:prstGeom>
          <a:solidFill>
            <a:schemeClr val="bg1">
              <a:alpha val="50000"/>
            </a:schemeClr>
          </a:solidFill>
        </p:spPr>
      </p:pic>
      <p:sp>
        <p:nvSpPr>
          <p:cNvPr id="6" name="Text Placeholder 5"/>
          <p:cNvSpPr>
            <a:spLocks noGrp="1"/>
          </p:cNvSpPr>
          <p:nvPr>
            <p:ph type="body" sz="quarter" idx="10" hasCustomPrompt="1"/>
          </p:nvPr>
        </p:nvSpPr>
        <p:spPr>
          <a:xfrm>
            <a:off x="1146009" y="2703470"/>
            <a:ext cx="6997866" cy="667753"/>
          </a:xfrm>
          <a:prstGeom prst="rect">
            <a:avLst/>
          </a:prstGeom>
        </p:spPr>
        <p:txBody>
          <a:bodyPr>
            <a:noAutofit/>
          </a:bodyPr>
          <a:lstStyle>
            <a:lvl1pPr marL="0" indent="0" algn="ctr">
              <a:buNone/>
              <a:defRPr sz="1800" b="1">
                <a:solidFill>
                  <a:schemeClr val="accent1"/>
                </a:solidFill>
                <a:latin typeface="Arial Nova Cond" panose="020B0506020202020204" pitchFamily="34" charset="0"/>
              </a:defRPr>
            </a:lvl1pPr>
          </a:lstStyle>
          <a:p>
            <a:pPr lvl="0"/>
            <a:r>
              <a:rPr lang="en-US"/>
              <a:t>Subtitle</a:t>
            </a:r>
          </a:p>
        </p:txBody>
      </p:sp>
      <p:sp>
        <p:nvSpPr>
          <p:cNvPr id="18" name="TextBox 17"/>
          <p:cNvSpPr txBox="1"/>
          <p:nvPr/>
        </p:nvSpPr>
        <p:spPr>
          <a:xfrm rot="16200000">
            <a:off x="-1330869" y="3593557"/>
            <a:ext cx="2795087" cy="133350"/>
          </a:xfrm>
          <a:prstGeom prst="rect">
            <a:avLst/>
          </a:prstGeom>
          <a:noFill/>
        </p:spPr>
        <p:txBody>
          <a:bodyPr wrap="square" lIns="0" tIns="0" rIns="0" bIns="0" rtlCol="0">
            <a:noAutofit/>
          </a:bodyPr>
          <a:lstStyle/>
          <a:p>
            <a:pPr algn="l"/>
            <a:r>
              <a:rPr lang="en-US" sz="750">
                <a:solidFill>
                  <a:schemeClr val="bg1"/>
                </a:solidFill>
                <a:latin typeface="Arial Nova Cond" panose="020B0506020202020204" pitchFamily="34" charset="0"/>
              </a:rPr>
              <a:t>©2020 Green &amp; Healthy Homes Initiative. All rights reserved.</a:t>
            </a:r>
          </a:p>
        </p:txBody>
      </p:sp>
      <p:pic>
        <p:nvPicPr>
          <p:cNvPr id="9" name="Picture 8">
            <a:extLst>
              <a:ext uri="{FF2B5EF4-FFF2-40B4-BE49-F238E27FC236}">
                <a16:creationId xmlns:a16="http://schemas.microsoft.com/office/drawing/2014/main" id="{C80849B1-0A8B-46A6-A921-72F41BC106E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083" y="473741"/>
            <a:ext cx="3230118" cy="468630"/>
          </a:xfrm>
          <a:prstGeom prst="rect">
            <a:avLst/>
          </a:prstGeom>
        </p:spPr>
      </p:pic>
      <p:sp>
        <p:nvSpPr>
          <p:cNvPr id="20" name="Text Placeholder 5">
            <a:extLst>
              <a:ext uri="{FF2B5EF4-FFF2-40B4-BE49-F238E27FC236}">
                <a16:creationId xmlns:a16="http://schemas.microsoft.com/office/drawing/2014/main" id="{A80968E8-C36F-4D9B-BE9E-61DA0B8D13F2}"/>
              </a:ext>
            </a:extLst>
          </p:cNvPr>
          <p:cNvSpPr>
            <a:spLocks noGrp="1"/>
          </p:cNvSpPr>
          <p:nvPr>
            <p:ph type="body" sz="quarter" idx="11" hasCustomPrompt="1"/>
          </p:nvPr>
        </p:nvSpPr>
        <p:spPr>
          <a:xfrm>
            <a:off x="1146009" y="3783933"/>
            <a:ext cx="6997866" cy="238816"/>
          </a:xfrm>
          <a:prstGeom prst="rect">
            <a:avLst/>
          </a:prstGeom>
        </p:spPr>
        <p:txBody>
          <a:bodyPr>
            <a:noAutofit/>
          </a:bodyPr>
          <a:lstStyle>
            <a:lvl1pPr marL="0" indent="0" algn="ctr">
              <a:buNone/>
              <a:defRPr sz="1350" b="0">
                <a:solidFill>
                  <a:schemeClr val="accent1"/>
                </a:solidFill>
                <a:latin typeface="Arial Nova Cond" panose="020B0506020202020204" pitchFamily="34" charset="0"/>
              </a:defRPr>
            </a:lvl1pPr>
          </a:lstStyle>
          <a:p>
            <a:pPr lvl="0"/>
            <a:r>
              <a:rPr lang="en-US"/>
              <a:t>May 18, 2020</a:t>
            </a:r>
          </a:p>
        </p:txBody>
      </p:sp>
      <p:sp>
        <p:nvSpPr>
          <p:cNvPr id="21" name="Text Placeholder 5">
            <a:extLst>
              <a:ext uri="{FF2B5EF4-FFF2-40B4-BE49-F238E27FC236}">
                <a16:creationId xmlns:a16="http://schemas.microsoft.com/office/drawing/2014/main" id="{512F1E4D-28B7-4579-A3E7-C8BA45755C97}"/>
              </a:ext>
            </a:extLst>
          </p:cNvPr>
          <p:cNvSpPr>
            <a:spLocks noGrp="1"/>
          </p:cNvSpPr>
          <p:nvPr>
            <p:ph type="body" sz="quarter" idx="12" hasCustomPrompt="1"/>
          </p:nvPr>
        </p:nvSpPr>
        <p:spPr>
          <a:xfrm>
            <a:off x="1146008" y="4182477"/>
            <a:ext cx="6997866" cy="646698"/>
          </a:xfrm>
          <a:prstGeom prst="rect">
            <a:avLst/>
          </a:prstGeom>
        </p:spPr>
        <p:txBody>
          <a:bodyPr>
            <a:noAutofit/>
          </a:bodyPr>
          <a:lstStyle>
            <a:lvl1pPr marL="0" indent="0" algn="ctr">
              <a:buNone/>
              <a:defRPr sz="1350" b="0">
                <a:solidFill>
                  <a:schemeClr val="accent1"/>
                </a:solidFill>
                <a:latin typeface="Arial Nova Cond" panose="020B0506020202020204" pitchFamily="34" charset="0"/>
              </a:defRPr>
            </a:lvl1pPr>
          </a:lstStyle>
          <a:p>
            <a:pPr lvl="0"/>
            <a:r>
              <a:rPr lang="en-US"/>
              <a:t>Authors</a:t>
            </a:r>
          </a:p>
        </p:txBody>
      </p:sp>
    </p:spTree>
    <p:extLst>
      <p:ext uri="{BB962C8B-B14F-4D97-AF65-F5344CB8AC3E}">
        <p14:creationId xmlns:p14="http://schemas.microsoft.com/office/powerpoint/2010/main" val="2011757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oWeA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49BD144-CD83-F84F-A680-AFC0F92AE288}"/>
              </a:ext>
            </a:extLst>
          </p:cNvPr>
          <p:cNvSpPr>
            <a:spLocks noGrp="1"/>
          </p:cNvSpPr>
          <p:nvPr>
            <p:ph type="pic" sz="quarter" idx="10"/>
          </p:nvPr>
        </p:nvSpPr>
        <p:spPr bwMode="auto">
          <a:xfrm>
            <a:off x="3810000" y="-7"/>
            <a:ext cx="5334000" cy="5143507"/>
          </a:xfrm>
          <a:custGeom>
            <a:avLst/>
            <a:gdLst>
              <a:gd name="connsiteX0" fmla="*/ 0 w 5334000"/>
              <a:gd name="connsiteY0" fmla="*/ 0 h 5143507"/>
              <a:gd name="connsiteX1" fmla="*/ 5334000 w 5334000"/>
              <a:gd name="connsiteY1" fmla="*/ 0 h 5143507"/>
              <a:gd name="connsiteX2" fmla="*/ 5334000 w 5334000"/>
              <a:gd name="connsiteY2" fmla="*/ 5143507 h 5143507"/>
              <a:gd name="connsiteX3" fmla="*/ 4 w 5334000"/>
              <a:gd name="connsiteY3" fmla="*/ 5143507 h 5143507"/>
              <a:gd name="connsiteX4" fmla="*/ 227840 w 5334000"/>
              <a:gd name="connsiteY4" fmla="*/ 4768478 h 5143507"/>
              <a:gd name="connsiteX5" fmla="*/ 784070 w 5334000"/>
              <a:gd name="connsiteY5" fmla="*/ 2571757 h 5143507"/>
              <a:gd name="connsiteX6" fmla="*/ 227840 w 5334000"/>
              <a:gd name="connsiteY6"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0" h="5143507">
                <a:moveTo>
                  <a:pt x="0" y="0"/>
                </a:moveTo>
                <a:lnTo>
                  <a:pt x="5334000" y="0"/>
                </a:lnTo>
                <a:lnTo>
                  <a:pt x="5334000"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000"/>
            </a:lvl1pPr>
          </a:lstStyle>
          <a:p>
            <a:pPr lvl="0"/>
            <a:r>
              <a:rPr lang="en-US" noProof="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582E8D2E-457E-4B73-855C-FA283B12F2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6" cy="228600"/>
          </a:xfrm>
          <a:prstGeom prst="rect">
            <a:avLst/>
          </a:prstGeom>
        </p:spPr>
      </p:pic>
      <p:sp>
        <p:nvSpPr>
          <p:cNvPr id="8" name="Rectangle 7">
            <a:extLst>
              <a:ext uri="{FF2B5EF4-FFF2-40B4-BE49-F238E27FC236}">
                <a16:creationId xmlns:a16="http://schemas.microsoft.com/office/drawing/2014/main" id="{9F2994AE-E3CE-44C9-8EF8-7E715B6EFFF9}"/>
              </a:ext>
            </a:extLst>
          </p:cNvPr>
          <p:cNvSpPr/>
          <p:nvPr userDrawn="1"/>
        </p:nvSpPr>
        <p:spPr bwMode="auto">
          <a:xfrm>
            <a:off x="457200" y="742950"/>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F4B26702-F024-4104-9AF3-64AECFB412E8}"/>
              </a:ext>
            </a:extLst>
          </p:cNvPr>
          <p:cNvSpPr>
            <a:spLocks noGrp="1"/>
          </p:cNvSpPr>
          <p:nvPr>
            <p:ph type="title" hasCustomPrompt="1"/>
          </p:nvPr>
        </p:nvSpPr>
        <p:spPr>
          <a:xfrm>
            <a:off x="457200" y="857249"/>
            <a:ext cx="3352800" cy="457203"/>
          </a:xfrm>
        </p:spPr>
        <p:txBody>
          <a:bodyPr tIns="91440" bIns="91440" anchor="t" anchorCtr="0">
            <a:noAutofit/>
          </a:bodyPr>
          <a:lstStyle>
            <a:lvl1pPr>
              <a:defRPr sz="1800"/>
            </a:lvl1pPr>
          </a:lstStyle>
          <a:p>
            <a:r>
              <a:rPr lang="en-US"/>
              <a:t>[Click to add Title]</a:t>
            </a:r>
          </a:p>
        </p:txBody>
      </p:sp>
      <p:sp>
        <p:nvSpPr>
          <p:cNvPr id="13" name="Text Placeholder 4">
            <a:extLst>
              <a:ext uri="{FF2B5EF4-FFF2-40B4-BE49-F238E27FC236}">
                <a16:creationId xmlns:a16="http://schemas.microsoft.com/office/drawing/2014/main" id="{D03A2F58-3B89-4387-94FC-841021867B3C}"/>
              </a:ext>
            </a:extLst>
          </p:cNvPr>
          <p:cNvSpPr>
            <a:spLocks noGrp="1"/>
          </p:cNvSpPr>
          <p:nvPr>
            <p:ph type="body" sz="quarter" idx="14"/>
          </p:nvPr>
        </p:nvSpPr>
        <p:spPr>
          <a:xfrm>
            <a:off x="457200" y="1428750"/>
            <a:ext cx="3352800" cy="2847977"/>
          </a:xfrm>
        </p:spPr>
        <p:txBody>
          <a:bodyPr>
            <a:normAutofit/>
          </a:bodyPr>
          <a:lstStyle>
            <a:lvl1pPr>
              <a:defRPr sz="1100"/>
            </a:lvl1pPr>
            <a:lvl2pPr>
              <a:defRPr sz="1050"/>
            </a:lvl2pPr>
            <a:lvl3pPr>
              <a:defRPr sz="10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74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ED82872-1956-4750-B659-F5C6F0393B51}"/>
              </a:ext>
            </a:extLst>
          </p:cNvPr>
          <p:cNvSpPr>
            <a:spLocks noGrp="1"/>
          </p:cNvSpPr>
          <p:nvPr>
            <p:ph type="dt" sz="half" idx="10"/>
          </p:nvPr>
        </p:nvSpPr>
        <p:spPr>
          <a:xfrm>
            <a:off x="6710716" y="4829175"/>
            <a:ext cx="1433161" cy="228600"/>
          </a:xfrm>
        </p:spPr>
        <p:txBody>
          <a:bodyPr rIns="0"/>
          <a:lstStyle/>
          <a:p>
            <a:fld id="{481B905B-1D6E-4A6F-8EB7-556D028F0BEE}" type="datetime4">
              <a:rPr lang="en-US" smtClean="0"/>
              <a:t>August 25, 2021</a:t>
            </a:fld>
            <a:endParaRPr lang="en-US"/>
          </a:p>
        </p:txBody>
      </p:sp>
      <p:sp>
        <p:nvSpPr>
          <p:cNvPr id="6" name="Footer Placeholder 5">
            <a:extLst>
              <a:ext uri="{FF2B5EF4-FFF2-40B4-BE49-F238E27FC236}">
                <a16:creationId xmlns:a16="http://schemas.microsoft.com/office/drawing/2014/main" id="{3BD506DC-F6CF-4DD2-9AFE-E4C549396462}"/>
              </a:ext>
            </a:extLst>
          </p:cNvPr>
          <p:cNvSpPr>
            <a:spLocks noGrp="1"/>
          </p:cNvSpPr>
          <p:nvPr>
            <p:ph type="ftr" sz="quarter" idx="11"/>
          </p:nvPr>
        </p:nvSpPr>
        <p:spPr>
          <a:xfrm>
            <a:off x="2602581" y="4829175"/>
            <a:ext cx="3138738" cy="228600"/>
          </a:xfrm>
        </p:spPr>
        <p:txBody>
          <a:bodyPr/>
          <a:lstStyle/>
          <a:p>
            <a:r>
              <a:rPr lang="en-US"/>
              <a:t>Footer</a:t>
            </a:r>
          </a:p>
        </p:txBody>
      </p:sp>
      <p:sp>
        <p:nvSpPr>
          <p:cNvPr id="11" name="Title 10">
            <a:extLst>
              <a:ext uri="{FF2B5EF4-FFF2-40B4-BE49-F238E27FC236}">
                <a16:creationId xmlns:a16="http://schemas.microsoft.com/office/drawing/2014/main" id="{09DC1B9F-73A8-49A2-B55A-5AC3770648D9}"/>
              </a:ext>
            </a:extLst>
          </p:cNvPr>
          <p:cNvSpPr>
            <a:spLocks noGrp="1"/>
          </p:cNvSpPr>
          <p:nvPr>
            <p:ph type="title" hasCustomPrompt="1"/>
          </p:nvPr>
        </p:nvSpPr>
        <p:spPr>
          <a:xfrm>
            <a:off x="457200" y="857249"/>
            <a:ext cx="8001000" cy="457203"/>
          </a:xfrm>
        </p:spPr>
        <p:txBody>
          <a:bodyPr tIns="91440" bIns="91440" anchor="t" anchorCtr="0">
            <a:noAutofit/>
          </a:bodyPr>
          <a:lstStyle>
            <a:lvl1pPr>
              <a:defRPr sz="1800"/>
            </a:lvl1pPr>
          </a:lstStyle>
          <a:p>
            <a:r>
              <a:rPr lang="en-US"/>
              <a:t>[Click to Add Title]</a:t>
            </a:r>
          </a:p>
        </p:txBody>
      </p:sp>
      <p:sp>
        <p:nvSpPr>
          <p:cNvPr id="15" name="Content Placeholder 14">
            <a:extLst>
              <a:ext uri="{FF2B5EF4-FFF2-40B4-BE49-F238E27FC236}">
                <a16:creationId xmlns:a16="http://schemas.microsoft.com/office/drawing/2014/main" id="{311D76BD-1010-4F72-A4DE-24D32A61B626}"/>
              </a:ext>
            </a:extLst>
          </p:cNvPr>
          <p:cNvSpPr>
            <a:spLocks noGrp="1"/>
          </p:cNvSpPr>
          <p:nvPr>
            <p:ph sz="quarter" idx="13"/>
          </p:nvPr>
        </p:nvSpPr>
        <p:spPr>
          <a:xfrm>
            <a:off x="457200" y="1428750"/>
            <a:ext cx="8001000" cy="32861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5E028B-D11E-47CB-B428-F21D28404E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8" cy="228600"/>
          </a:xfrm>
          <a:prstGeom prst="rect">
            <a:avLst/>
          </a:prstGeom>
        </p:spPr>
      </p:pic>
      <p:sp>
        <p:nvSpPr>
          <p:cNvPr id="8" name="Rectangle 7">
            <a:extLst>
              <a:ext uri="{FF2B5EF4-FFF2-40B4-BE49-F238E27FC236}">
                <a16:creationId xmlns:a16="http://schemas.microsoft.com/office/drawing/2014/main" id="{962A9E40-7BD1-4054-B201-A1BB31019FA8}"/>
              </a:ext>
            </a:extLst>
          </p:cNvPr>
          <p:cNvSpPr/>
          <p:nvPr userDrawn="1"/>
        </p:nvSpPr>
        <p:spPr bwMode="auto">
          <a:xfrm>
            <a:off x="457200" y="750086"/>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12" name="Slide Number Placeholder 4">
            <a:extLst>
              <a:ext uri="{FF2B5EF4-FFF2-40B4-BE49-F238E27FC236}">
                <a16:creationId xmlns:a16="http://schemas.microsoft.com/office/drawing/2014/main" id="{8696FB09-BC88-4DFB-B849-5966CAB8AC77}"/>
              </a:ext>
            </a:extLst>
          </p:cNvPr>
          <p:cNvSpPr>
            <a:spLocks noGrp="1"/>
          </p:cNvSpPr>
          <p:nvPr>
            <p:ph type="sldNum" sz="quarter" idx="12"/>
          </p:nvPr>
        </p:nvSpPr>
        <p:spPr>
          <a:xfrm>
            <a:off x="8860372" y="4829175"/>
            <a:ext cx="338655" cy="228600"/>
          </a:xfrm>
        </p:spPr>
        <p:txBody>
          <a:bodyPr/>
          <a:lstStyle/>
          <a:p>
            <a:fld id="{053C8BF4-6EA1-496D-AD50-D43E46208DB0}" type="slidenum">
              <a:rPr lang="en-US" smtClean="0"/>
              <a:pPr/>
              <a:t>‹#›</a:t>
            </a:fld>
            <a:endParaRPr lang="en-US"/>
          </a:p>
        </p:txBody>
      </p:sp>
    </p:spTree>
    <p:extLst>
      <p:ext uri="{BB962C8B-B14F-4D97-AF65-F5344CB8AC3E}">
        <p14:creationId xmlns:p14="http://schemas.microsoft.com/office/powerpoint/2010/main" val="14335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9AA91-4B49-4263-A8E0-CC964BEA7571}"/>
              </a:ext>
            </a:extLst>
          </p:cNvPr>
          <p:cNvSpPr>
            <a:spLocks noGrp="1"/>
          </p:cNvSpPr>
          <p:nvPr>
            <p:ph type="dt" sz="half" idx="10"/>
          </p:nvPr>
        </p:nvSpPr>
        <p:spPr/>
        <p:txBody>
          <a:bodyPr/>
          <a:lstStyle/>
          <a:p>
            <a:fld id="{7549172C-EC14-4307-953D-597FB10C248B}" type="datetime4">
              <a:rPr lang="en-US" smtClean="0"/>
              <a:t>August 25, 2021</a:t>
            </a:fld>
            <a:endParaRPr lang="en-US"/>
          </a:p>
        </p:txBody>
      </p:sp>
      <p:sp>
        <p:nvSpPr>
          <p:cNvPr id="4" name="Footer Placeholder 3">
            <a:extLst>
              <a:ext uri="{FF2B5EF4-FFF2-40B4-BE49-F238E27FC236}">
                <a16:creationId xmlns:a16="http://schemas.microsoft.com/office/drawing/2014/main" id="{05E05216-2733-4AC0-AC42-CF23FF2872C6}"/>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2B718938-2D4A-46D0-97E3-5253AE8C4FDB}"/>
              </a:ext>
            </a:extLst>
          </p:cNvPr>
          <p:cNvSpPr>
            <a:spLocks noGrp="1"/>
          </p:cNvSpPr>
          <p:nvPr>
            <p:ph type="sldNum" sz="quarter" idx="12"/>
          </p:nvPr>
        </p:nvSpPr>
        <p:spPr/>
        <p:txBody>
          <a:bodyPr/>
          <a:lstStyle/>
          <a:p>
            <a:fld id="{053C8BF4-6EA1-496D-AD50-D43E46208DB0}" type="slidenum">
              <a:rPr lang="en-US" smtClean="0"/>
              <a:pPr/>
              <a:t>‹#›</a:t>
            </a:fld>
            <a:endParaRPr lang="en-US"/>
          </a:p>
        </p:txBody>
      </p:sp>
      <p:sp>
        <p:nvSpPr>
          <p:cNvPr id="8" name="Content Placeholder 6">
            <a:extLst>
              <a:ext uri="{FF2B5EF4-FFF2-40B4-BE49-F238E27FC236}">
                <a16:creationId xmlns:a16="http://schemas.microsoft.com/office/drawing/2014/main" id="{E4823A6C-CAD6-4AB0-87DB-AE887C131B7F}"/>
              </a:ext>
            </a:extLst>
          </p:cNvPr>
          <p:cNvSpPr>
            <a:spLocks noGrp="1"/>
          </p:cNvSpPr>
          <p:nvPr>
            <p:ph sz="quarter" idx="14"/>
          </p:nvPr>
        </p:nvSpPr>
        <p:spPr>
          <a:xfrm>
            <a:off x="457200" y="1428749"/>
            <a:ext cx="3886200"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CE999D8C-20D8-4BEC-B30E-95809AA7EB75}"/>
              </a:ext>
            </a:extLst>
          </p:cNvPr>
          <p:cNvSpPr>
            <a:spLocks noGrp="1"/>
          </p:cNvSpPr>
          <p:nvPr>
            <p:ph sz="quarter" idx="15"/>
          </p:nvPr>
        </p:nvSpPr>
        <p:spPr>
          <a:xfrm>
            <a:off x="4572000" y="1428750"/>
            <a:ext cx="3886198" cy="32861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EBF3307-F2C2-4771-BD42-9C72C2B138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8" cy="228600"/>
          </a:xfrm>
          <a:prstGeom prst="rect">
            <a:avLst/>
          </a:prstGeom>
        </p:spPr>
      </p:pic>
      <p:sp>
        <p:nvSpPr>
          <p:cNvPr id="11" name="Rectangle 10">
            <a:extLst>
              <a:ext uri="{FF2B5EF4-FFF2-40B4-BE49-F238E27FC236}">
                <a16:creationId xmlns:a16="http://schemas.microsoft.com/office/drawing/2014/main" id="{709B57EE-31B5-4FA8-B4A7-7C020D742E75}"/>
              </a:ext>
            </a:extLst>
          </p:cNvPr>
          <p:cNvSpPr/>
          <p:nvPr userDrawn="1"/>
        </p:nvSpPr>
        <p:spPr bwMode="auto">
          <a:xfrm>
            <a:off x="457200" y="750086"/>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12" name="Title 10">
            <a:extLst>
              <a:ext uri="{FF2B5EF4-FFF2-40B4-BE49-F238E27FC236}">
                <a16:creationId xmlns:a16="http://schemas.microsoft.com/office/drawing/2014/main" id="{EED0D8E1-BF0F-43B2-A77D-67E4560CFAAF}"/>
              </a:ext>
            </a:extLst>
          </p:cNvPr>
          <p:cNvSpPr>
            <a:spLocks noGrp="1"/>
          </p:cNvSpPr>
          <p:nvPr>
            <p:ph type="title" hasCustomPrompt="1"/>
          </p:nvPr>
        </p:nvSpPr>
        <p:spPr>
          <a:xfrm>
            <a:off x="457200" y="857249"/>
            <a:ext cx="8001000" cy="457203"/>
          </a:xfrm>
        </p:spPr>
        <p:txBody>
          <a:bodyPr tIns="91440" bIns="91440" anchor="t" anchorCtr="0">
            <a:noAutofit/>
          </a:bodyPr>
          <a:lstStyle>
            <a:lvl1pPr>
              <a:defRPr sz="1800"/>
            </a:lvl1pPr>
          </a:lstStyle>
          <a:p>
            <a:r>
              <a:rPr lang="en-US"/>
              <a:t>[Click to Add Title]</a:t>
            </a:r>
          </a:p>
        </p:txBody>
      </p:sp>
    </p:spTree>
    <p:extLst>
      <p:ext uri="{BB962C8B-B14F-4D97-AF65-F5344CB8AC3E}">
        <p14:creationId xmlns:p14="http://schemas.microsoft.com/office/powerpoint/2010/main" val="429292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83B0461-E08A-487D-9623-85D240B995D5}"/>
              </a:ext>
            </a:extLst>
          </p:cNvPr>
          <p:cNvSpPr>
            <a:spLocks noGrp="1"/>
          </p:cNvSpPr>
          <p:nvPr>
            <p:ph type="dt" sz="half" idx="10"/>
          </p:nvPr>
        </p:nvSpPr>
        <p:spPr/>
        <p:txBody>
          <a:bodyPr/>
          <a:lstStyle/>
          <a:p>
            <a:fld id="{F3541F12-99E1-4411-B39F-818A6DA9C666}" type="datetime4">
              <a:rPr lang="en-US" smtClean="0"/>
              <a:t>August 25, 2021</a:t>
            </a:fld>
            <a:endParaRPr lang="en-US"/>
          </a:p>
        </p:txBody>
      </p:sp>
      <p:sp>
        <p:nvSpPr>
          <p:cNvPr id="4" name="Footer Placeholder 3">
            <a:extLst>
              <a:ext uri="{FF2B5EF4-FFF2-40B4-BE49-F238E27FC236}">
                <a16:creationId xmlns:a16="http://schemas.microsoft.com/office/drawing/2014/main" id="{40C7148C-5978-4E37-B9DC-D203FDDC1C0F}"/>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916DE97E-F32C-435C-8054-479F9C605DF3}"/>
              </a:ext>
            </a:extLst>
          </p:cNvPr>
          <p:cNvSpPr>
            <a:spLocks noGrp="1"/>
          </p:cNvSpPr>
          <p:nvPr>
            <p:ph type="sldNum" sz="quarter" idx="12"/>
          </p:nvPr>
        </p:nvSpPr>
        <p:spPr/>
        <p:txBody>
          <a:bodyPr/>
          <a:lstStyle/>
          <a:p>
            <a:fld id="{053C8BF4-6EA1-496D-AD50-D43E46208DB0}" type="slidenum">
              <a:rPr lang="en-US" smtClean="0"/>
              <a:pPr/>
              <a:t>‹#›</a:t>
            </a:fld>
            <a:endParaRPr lang="en-US"/>
          </a:p>
        </p:txBody>
      </p:sp>
      <p:pic>
        <p:nvPicPr>
          <p:cNvPr id="6" name="Picture 5">
            <a:extLst>
              <a:ext uri="{FF2B5EF4-FFF2-40B4-BE49-F238E27FC236}">
                <a16:creationId xmlns:a16="http://schemas.microsoft.com/office/drawing/2014/main" id="{60ACA0E9-FF10-42D2-A3E4-1D8B4C9449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8" cy="228600"/>
          </a:xfrm>
          <a:prstGeom prst="rect">
            <a:avLst/>
          </a:prstGeom>
        </p:spPr>
      </p:pic>
      <p:sp>
        <p:nvSpPr>
          <p:cNvPr id="7" name="Rectangle 6">
            <a:extLst>
              <a:ext uri="{FF2B5EF4-FFF2-40B4-BE49-F238E27FC236}">
                <a16:creationId xmlns:a16="http://schemas.microsoft.com/office/drawing/2014/main" id="{0791800C-E948-42C2-92A8-088E4E68548F}"/>
              </a:ext>
            </a:extLst>
          </p:cNvPr>
          <p:cNvSpPr/>
          <p:nvPr userDrawn="1"/>
        </p:nvSpPr>
        <p:spPr bwMode="auto">
          <a:xfrm>
            <a:off x="457200" y="750086"/>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8" name="Title 10">
            <a:extLst>
              <a:ext uri="{FF2B5EF4-FFF2-40B4-BE49-F238E27FC236}">
                <a16:creationId xmlns:a16="http://schemas.microsoft.com/office/drawing/2014/main" id="{5CDD6ED9-2855-4A46-BDD4-E972B80A685D}"/>
              </a:ext>
            </a:extLst>
          </p:cNvPr>
          <p:cNvSpPr>
            <a:spLocks noGrp="1"/>
          </p:cNvSpPr>
          <p:nvPr>
            <p:ph type="title" hasCustomPrompt="1"/>
          </p:nvPr>
        </p:nvSpPr>
        <p:spPr>
          <a:xfrm>
            <a:off x="457200" y="857249"/>
            <a:ext cx="8001000" cy="457203"/>
          </a:xfrm>
        </p:spPr>
        <p:txBody>
          <a:bodyPr tIns="91440" bIns="91440" anchor="t" anchorCtr="0">
            <a:noAutofit/>
          </a:bodyPr>
          <a:lstStyle>
            <a:lvl1pPr>
              <a:defRPr sz="1800"/>
            </a:lvl1pPr>
          </a:lstStyle>
          <a:p>
            <a:r>
              <a:rPr lang="en-US"/>
              <a:t>[Click to Add Title]</a:t>
            </a:r>
          </a:p>
        </p:txBody>
      </p:sp>
    </p:spTree>
    <p:extLst>
      <p:ext uri="{BB962C8B-B14F-4D97-AF65-F5344CB8AC3E}">
        <p14:creationId xmlns:p14="http://schemas.microsoft.com/office/powerpoint/2010/main" val="258332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71E197-0470-4430-A79A-3E9C9372C801}"/>
              </a:ext>
            </a:extLst>
          </p:cNvPr>
          <p:cNvSpPr>
            <a:spLocks noGrp="1"/>
          </p:cNvSpPr>
          <p:nvPr>
            <p:ph type="dt" sz="half" idx="10"/>
          </p:nvPr>
        </p:nvSpPr>
        <p:spPr/>
        <p:txBody>
          <a:bodyPr/>
          <a:lstStyle/>
          <a:p>
            <a:fld id="{2E590059-450F-4B46-B73F-C2839ABFD448}" type="datetime4">
              <a:rPr lang="en-US" smtClean="0"/>
              <a:t>August 25, 2021</a:t>
            </a:fld>
            <a:endParaRPr lang="en-US"/>
          </a:p>
        </p:txBody>
      </p:sp>
      <p:sp>
        <p:nvSpPr>
          <p:cNvPr id="4" name="Footer Placeholder 3">
            <a:extLst>
              <a:ext uri="{FF2B5EF4-FFF2-40B4-BE49-F238E27FC236}">
                <a16:creationId xmlns:a16="http://schemas.microsoft.com/office/drawing/2014/main" id="{D78418C2-2775-4BEC-B1D0-7044CA1AF0C9}"/>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F33773F9-0BDC-4E31-A23D-D3D09608ACC7}"/>
              </a:ext>
            </a:extLst>
          </p:cNvPr>
          <p:cNvSpPr>
            <a:spLocks noGrp="1"/>
          </p:cNvSpPr>
          <p:nvPr>
            <p:ph type="sldNum" sz="quarter" idx="12"/>
          </p:nvPr>
        </p:nvSpPr>
        <p:spPr/>
        <p:txBody>
          <a:bodyPr/>
          <a:lstStyle/>
          <a:p>
            <a:fld id="{053C8BF4-6EA1-496D-AD50-D43E46208DB0}" type="slidenum">
              <a:rPr lang="en-US" smtClean="0"/>
              <a:pPr/>
              <a:t>‹#›</a:t>
            </a:fld>
            <a:endParaRPr lang="en-US"/>
          </a:p>
        </p:txBody>
      </p:sp>
      <p:pic>
        <p:nvPicPr>
          <p:cNvPr id="6" name="Picture 5">
            <a:extLst>
              <a:ext uri="{FF2B5EF4-FFF2-40B4-BE49-F238E27FC236}">
                <a16:creationId xmlns:a16="http://schemas.microsoft.com/office/drawing/2014/main" id="{7AD5B2A9-5CAA-4533-B539-745AB81679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8" cy="228600"/>
          </a:xfrm>
          <a:prstGeom prst="rect">
            <a:avLst/>
          </a:prstGeom>
        </p:spPr>
      </p:pic>
    </p:spTree>
    <p:extLst>
      <p:ext uri="{BB962C8B-B14F-4D97-AF65-F5344CB8AC3E}">
        <p14:creationId xmlns:p14="http://schemas.microsoft.com/office/powerpoint/2010/main" val="171701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F51FC7E-DE52-45B2-A70D-4652836C59A5}"/>
              </a:ext>
            </a:extLst>
          </p:cNvPr>
          <p:cNvSpPr>
            <a:spLocks noGrp="1"/>
          </p:cNvSpPr>
          <p:nvPr>
            <p:ph type="dt" sz="half" idx="10"/>
          </p:nvPr>
        </p:nvSpPr>
        <p:spPr/>
        <p:txBody>
          <a:bodyPr/>
          <a:lstStyle/>
          <a:p>
            <a:fld id="{ECE59696-3B45-4640-91F6-3E34942DEB66}" type="datetime4">
              <a:rPr lang="en-US" smtClean="0"/>
              <a:t>August 25, 2021</a:t>
            </a:fld>
            <a:endParaRPr lang="en-US"/>
          </a:p>
        </p:txBody>
      </p:sp>
      <p:sp>
        <p:nvSpPr>
          <p:cNvPr id="4" name="Footer Placeholder 3">
            <a:extLst>
              <a:ext uri="{FF2B5EF4-FFF2-40B4-BE49-F238E27FC236}">
                <a16:creationId xmlns:a16="http://schemas.microsoft.com/office/drawing/2014/main" id="{BC05B80B-D4FB-4492-8F18-677B929A2407}"/>
              </a:ext>
            </a:extLst>
          </p:cNvPr>
          <p:cNvSpPr>
            <a:spLocks noGrp="1"/>
          </p:cNvSpPr>
          <p:nvPr>
            <p:ph type="ftr" sz="quarter" idx="11"/>
          </p:nvPr>
        </p:nvSpPr>
        <p:spPr/>
        <p:txBody>
          <a:bodyPr/>
          <a:lstStyle/>
          <a:p>
            <a:r>
              <a:rPr lang="en-US"/>
              <a:t>Footer</a:t>
            </a:r>
          </a:p>
        </p:txBody>
      </p:sp>
      <p:sp>
        <p:nvSpPr>
          <p:cNvPr id="5" name="Slide Number Placeholder 4">
            <a:extLst>
              <a:ext uri="{FF2B5EF4-FFF2-40B4-BE49-F238E27FC236}">
                <a16:creationId xmlns:a16="http://schemas.microsoft.com/office/drawing/2014/main" id="{2216B75C-7B61-4DB7-ACE0-30FECC47D9E9}"/>
              </a:ext>
            </a:extLst>
          </p:cNvPr>
          <p:cNvSpPr>
            <a:spLocks noGrp="1"/>
          </p:cNvSpPr>
          <p:nvPr>
            <p:ph type="sldNum" sz="quarter" idx="12"/>
          </p:nvPr>
        </p:nvSpPr>
        <p:spPr/>
        <p:txBody>
          <a:bodyPr/>
          <a:lstStyle/>
          <a:p>
            <a:fld id="{053C8BF4-6EA1-496D-AD50-D43E46208DB0}" type="slidenum">
              <a:rPr lang="en-US" smtClean="0"/>
              <a:pPr/>
              <a:t>‹#›</a:t>
            </a:fld>
            <a:endParaRPr lang="en-US"/>
          </a:p>
        </p:txBody>
      </p:sp>
      <p:sp>
        <p:nvSpPr>
          <p:cNvPr id="6" name="Picture Placeholder 8">
            <a:extLst>
              <a:ext uri="{FF2B5EF4-FFF2-40B4-BE49-F238E27FC236}">
                <a16:creationId xmlns:a16="http://schemas.microsoft.com/office/drawing/2014/main" id="{98C00D72-B430-4576-A935-0982797429AC}"/>
              </a:ext>
            </a:extLst>
          </p:cNvPr>
          <p:cNvSpPr>
            <a:spLocks noGrp="1"/>
          </p:cNvSpPr>
          <p:nvPr>
            <p:ph type="pic" sz="quarter" idx="13"/>
          </p:nvPr>
        </p:nvSpPr>
        <p:spPr>
          <a:xfrm>
            <a:off x="3881443" y="0"/>
            <a:ext cx="5262563" cy="5159086"/>
          </a:xfrm>
          <a:custGeom>
            <a:avLst/>
            <a:gdLst>
              <a:gd name="connsiteX0" fmla="*/ 783614 w 5262563"/>
              <a:gd name="connsiteY0" fmla="*/ 0 h 5159086"/>
              <a:gd name="connsiteX1" fmla="*/ 5262563 w 5262563"/>
              <a:gd name="connsiteY1" fmla="*/ 0 h 5159086"/>
              <a:gd name="connsiteX2" fmla="*/ 5262563 w 5262563"/>
              <a:gd name="connsiteY2" fmla="*/ 5159086 h 5159086"/>
              <a:gd name="connsiteX3" fmla="*/ 794291 w 5262563"/>
              <a:gd name="connsiteY3" fmla="*/ 5159086 h 5159086"/>
              <a:gd name="connsiteX4" fmla="*/ 787333 w 5262563"/>
              <a:gd name="connsiteY4" fmla="*/ 5149301 h 5159086"/>
              <a:gd name="connsiteX5" fmla="*/ 0 w 5262563"/>
              <a:gd name="connsiteY5" fmla="*/ 2571750 h 5159086"/>
              <a:gd name="connsiteX6" fmla="*/ 667420 w 5262563"/>
              <a:gd name="connsiteY6" fmla="*/ 181246 h 515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2563" h="5159086">
                <a:moveTo>
                  <a:pt x="783614" y="0"/>
                </a:moveTo>
                <a:lnTo>
                  <a:pt x="5262563" y="0"/>
                </a:lnTo>
                <a:lnTo>
                  <a:pt x="5262563" y="5159086"/>
                </a:lnTo>
                <a:lnTo>
                  <a:pt x="794291" y="5159086"/>
                </a:lnTo>
                <a:lnTo>
                  <a:pt x="787333" y="5149301"/>
                </a:lnTo>
                <a:cubicBezTo>
                  <a:pt x="290252" y="4413524"/>
                  <a:pt x="0" y="3526533"/>
                  <a:pt x="0" y="2571750"/>
                </a:cubicBezTo>
                <a:cubicBezTo>
                  <a:pt x="0" y="1696532"/>
                  <a:pt x="243892" y="878279"/>
                  <a:pt x="667420" y="181246"/>
                </a:cubicBezTo>
                <a:close/>
              </a:path>
            </a:pathLst>
          </a:custGeom>
          <a:solidFill>
            <a:schemeClr val="bg1">
              <a:lumMod val="75000"/>
            </a:schemeClr>
          </a:solidFill>
        </p:spPr>
        <p:txBody>
          <a:bodyPr anchor="ctr">
            <a:noAutofit/>
          </a:bodyPr>
          <a:lstStyle>
            <a:lvl1pPr marL="99965" indent="0" algn="ctr">
              <a:buFontTx/>
              <a:buNone/>
              <a:defRPr sz="1000"/>
            </a:lvl1pPr>
          </a:lstStyle>
          <a:p>
            <a:pPr lvl="0"/>
            <a:r>
              <a:rPr lang="en-US" noProof="0">
                <a:sym typeface="Gill Sans" panose="020B0502020104020203" pitchFamily="34" charset="-79"/>
              </a:rPr>
              <a:t>Click icon to add picture</a:t>
            </a:r>
          </a:p>
        </p:txBody>
      </p:sp>
      <p:pic>
        <p:nvPicPr>
          <p:cNvPr id="7" name="Picture 6">
            <a:extLst>
              <a:ext uri="{FF2B5EF4-FFF2-40B4-BE49-F238E27FC236}">
                <a16:creationId xmlns:a16="http://schemas.microsoft.com/office/drawing/2014/main" id="{BB9C7558-BA57-40F4-BCA6-96A29AD92F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8" cy="228600"/>
          </a:xfrm>
          <a:prstGeom prst="rect">
            <a:avLst/>
          </a:prstGeom>
        </p:spPr>
      </p:pic>
      <p:sp>
        <p:nvSpPr>
          <p:cNvPr id="8" name="Rectangle 7">
            <a:extLst>
              <a:ext uri="{FF2B5EF4-FFF2-40B4-BE49-F238E27FC236}">
                <a16:creationId xmlns:a16="http://schemas.microsoft.com/office/drawing/2014/main" id="{0B214891-7632-4978-97AC-9D2847D86FBA}"/>
              </a:ext>
            </a:extLst>
          </p:cNvPr>
          <p:cNvSpPr/>
          <p:nvPr userDrawn="1"/>
        </p:nvSpPr>
        <p:spPr bwMode="auto">
          <a:xfrm>
            <a:off x="457200" y="750086"/>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9" name="Title 10">
            <a:extLst>
              <a:ext uri="{FF2B5EF4-FFF2-40B4-BE49-F238E27FC236}">
                <a16:creationId xmlns:a16="http://schemas.microsoft.com/office/drawing/2014/main" id="{9677AFF8-E18A-4EF0-B315-FD45ED6CE226}"/>
              </a:ext>
            </a:extLst>
          </p:cNvPr>
          <p:cNvSpPr>
            <a:spLocks noGrp="1"/>
          </p:cNvSpPr>
          <p:nvPr>
            <p:ph type="title" hasCustomPrompt="1"/>
          </p:nvPr>
        </p:nvSpPr>
        <p:spPr>
          <a:xfrm>
            <a:off x="466453" y="857249"/>
            <a:ext cx="3414990" cy="457203"/>
          </a:xfrm>
        </p:spPr>
        <p:txBody>
          <a:bodyPr tIns="91440" bIns="91440" anchor="t" anchorCtr="0">
            <a:noAutofit/>
          </a:bodyPr>
          <a:lstStyle>
            <a:lvl1pPr>
              <a:defRPr sz="1800"/>
            </a:lvl1pPr>
          </a:lstStyle>
          <a:p>
            <a:r>
              <a:rPr lang="en-US"/>
              <a:t>[Click to Add Title]</a:t>
            </a:r>
          </a:p>
        </p:txBody>
      </p:sp>
    </p:spTree>
    <p:extLst>
      <p:ext uri="{BB962C8B-B14F-4D97-AF65-F5344CB8AC3E}">
        <p14:creationId xmlns:p14="http://schemas.microsoft.com/office/powerpoint/2010/main" val="307943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8322F-4BC4-47B2-BDF7-78E1F4B35D2A}"/>
              </a:ext>
            </a:extLst>
          </p:cNvPr>
          <p:cNvSpPr>
            <a:spLocks noGrp="1"/>
          </p:cNvSpPr>
          <p:nvPr>
            <p:ph type="title" hasCustomPrompt="1"/>
          </p:nvPr>
        </p:nvSpPr>
        <p:spPr>
          <a:xfrm>
            <a:off x="457200" y="2074666"/>
            <a:ext cx="8001000" cy="994172"/>
          </a:xfrm>
        </p:spPr>
        <p:txBody>
          <a:bodyPr/>
          <a:lstStyle>
            <a:lvl1pPr>
              <a:defRPr>
                <a:solidFill>
                  <a:schemeClr val="bg1"/>
                </a:solidFill>
                <a:latin typeface="Arial Nova Cond" panose="020B0506020202020204" pitchFamily="34" charset="0"/>
              </a:defRPr>
            </a:lvl1pPr>
          </a:lstStyle>
          <a:p>
            <a:r>
              <a:rPr lang="en-US"/>
              <a:t>[Click to Add Title]</a:t>
            </a:r>
          </a:p>
        </p:txBody>
      </p:sp>
    </p:spTree>
    <p:extLst>
      <p:ext uri="{BB962C8B-B14F-4D97-AF65-F5344CB8AC3E}">
        <p14:creationId xmlns:p14="http://schemas.microsoft.com/office/powerpoint/2010/main" val="538101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ap">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38D9C0-8A38-8949-8729-9B504021A15E}"/>
              </a:ext>
            </a:extLst>
          </p:cNvPr>
          <p:cNvSpPr/>
          <p:nvPr userDrawn="1"/>
        </p:nvSpPr>
        <p:spPr bwMode="auto">
          <a:xfrm>
            <a:off x="7769240" y="0"/>
            <a:ext cx="1374775" cy="5143500"/>
          </a:xfrm>
          <a:custGeom>
            <a:avLst/>
            <a:gdLst>
              <a:gd name="connsiteX0" fmla="*/ 0 w 1374242"/>
              <a:gd name="connsiteY0" fmla="*/ 0 h 5143500"/>
              <a:gd name="connsiteX1" fmla="*/ 1374242 w 1374242"/>
              <a:gd name="connsiteY1" fmla="*/ 0 h 5143500"/>
              <a:gd name="connsiteX2" fmla="*/ 1374242 w 1374242"/>
              <a:gd name="connsiteY2" fmla="*/ 5143500 h 5143500"/>
              <a:gd name="connsiteX3" fmla="*/ 0 w 1374242"/>
              <a:gd name="connsiteY3" fmla="*/ 5143500 h 5143500"/>
              <a:gd name="connsiteX4" fmla="*/ 116701 w 1374242"/>
              <a:gd name="connsiteY4" fmla="*/ 4961464 h 5143500"/>
              <a:gd name="connsiteX5" fmla="*/ 783900 w 1374242"/>
              <a:gd name="connsiteY5" fmla="*/ 2571750 h 5143500"/>
              <a:gd name="connsiteX6" fmla="*/ 116701 w 1374242"/>
              <a:gd name="connsiteY6" fmla="*/ 18203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242" h="5143500">
                <a:moveTo>
                  <a:pt x="0" y="0"/>
                </a:moveTo>
                <a:lnTo>
                  <a:pt x="1374242" y="0"/>
                </a:lnTo>
                <a:lnTo>
                  <a:pt x="1374242" y="5143500"/>
                </a:lnTo>
                <a:lnTo>
                  <a:pt x="0" y="5143500"/>
                </a:lnTo>
                <a:lnTo>
                  <a:pt x="116701" y="4961464"/>
                </a:lnTo>
                <a:cubicBezTo>
                  <a:pt x="540089" y="4264662"/>
                  <a:pt x="783900" y="3446678"/>
                  <a:pt x="783900" y="2571750"/>
                </a:cubicBezTo>
                <a:cubicBezTo>
                  <a:pt x="783900" y="1696822"/>
                  <a:pt x="540089" y="878839"/>
                  <a:pt x="116701" y="182036"/>
                </a:cubicBezTo>
                <a:close/>
              </a:path>
            </a:pathLst>
          </a:cu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
        <p:nvSpPr>
          <p:cNvPr id="3" name="Content Placeholder 2"/>
          <p:cNvSpPr>
            <a:spLocks noGrp="1"/>
          </p:cNvSpPr>
          <p:nvPr>
            <p:ph idx="1"/>
          </p:nvPr>
        </p:nvSpPr>
        <p:spPr>
          <a:xfrm>
            <a:off x="463727" y="1428749"/>
            <a:ext cx="7305513" cy="3054609"/>
          </a:xfrm>
        </p:spPr>
        <p:txBody>
          <a:bodyPr/>
          <a:lstStyle>
            <a:lvl1pPr marL="0" indent="0">
              <a:spcBef>
                <a:spcPts val="1350"/>
              </a:spcBef>
              <a:buFontTx/>
              <a:buNone/>
              <a:defRPr sz="1000">
                <a:solidFill>
                  <a:schemeClr val="tx2"/>
                </a:solidFill>
              </a:defRPr>
            </a:lvl1pPr>
            <a:lvl2pPr marL="175182" indent="0">
              <a:spcBef>
                <a:spcPts val="750"/>
              </a:spcBef>
              <a:buFontTx/>
              <a:buNone/>
              <a:defRPr sz="900">
                <a:solidFill>
                  <a:schemeClr val="tx2"/>
                </a:solidFill>
              </a:defRPr>
            </a:lvl2pPr>
            <a:lvl3pPr marL="433191" indent="0">
              <a:buFontTx/>
              <a:buNone/>
              <a:defRPr sz="1200">
                <a:solidFill>
                  <a:schemeClr val="tx2"/>
                </a:solidFill>
              </a:defRPr>
            </a:lvl3pPr>
            <a:lvl4pPr marL="599806" indent="0">
              <a:buFontTx/>
              <a:buNone/>
              <a:defRPr sz="1200">
                <a:solidFill>
                  <a:schemeClr val="tx2"/>
                </a:solidFill>
              </a:defRPr>
            </a:lvl4pPr>
            <a:lvl5pPr marL="766419" indent="0">
              <a:buFontTx/>
              <a:buNone/>
              <a:defRPr sz="1200">
                <a:solidFill>
                  <a:schemeClr val="tx2"/>
                </a:solidFill>
              </a:defRPr>
            </a:lvl5pPr>
          </a:lstStyle>
          <a:p>
            <a:pPr lvl="0"/>
            <a:endParaRPr lang="en-US"/>
          </a:p>
        </p:txBody>
      </p:sp>
      <p:pic>
        <p:nvPicPr>
          <p:cNvPr id="8" name="Picture 7">
            <a:extLst>
              <a:ext uri="{FF2B5EF4-FFF2-40B4-BE49-F238E27FC236}">
                <a16:creationId xmlns:a16="http://schemas.microsoft.com/office/drawing/2014/main" id="{D33F01EB-26B4-41B6-8ABC-540324F8B4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6" cy="228600"/>
          </a:xfrm>
          <a:prstGeom prst="rect">
            <a:avLst/>
          </a:prstGeom>
        </p:spPr>
      </p:pic>
      <p:sp>
        <p:nvSpPr>
          <p:cNvPr id="11" name="Title 10">
            <a:extLst>
              <a:ext uri="{FF2B5EF4-FFF2-40B4-BE49-F238E27FC236}">
                <a16:creationId xmlns:a16="http://schemas.microsoft.com/office/drawing/2014/main" id="{8A8915C1-ABB3-47DA-8AFB-F7D437B349AF}"/>
              </a:ext>
            </a:extLst>
          </p:cNvPr>
          <p:cNvSpPr>
            <a:spLocks noGrp="1"/>
          </p:cNvSpPr>
          <p:nvPr>
            <p:ph type="title" hasCustomPrompt="1"/>
          </p:nvPr>
        </p:nvSpPr>
        <p:spPr>
          <a:xfrm>
            <a:off x="463727" y="857249"/>
            <a:ext cx="7298985" cy="457203"/>
          </a:xfrm>
        </p:spPr>
        <p:txBody>
          <a:bodyPr tIns="91440" bIns="91440" anchor="t" anchorCtr="0">
            <a:noAutofit/>
          </a:bodyPr>
          <a:lstStyle>
            <a:lvl1pPr>
              <a:defRPr sz="1800"/>
            </a:lvl1pPr>
          </a:lstStyle>
          <a:p>
            <a:r>
              <a:rPr lang="en-US"/>
              <a:t>[Click to Add Title]</a:t>
            </a:r>
          </a:p>
        </p:txBody>
      </p:sp>
      <p:sp>
        <p:nvSpPr>
          <p:cNvPr id="12" name="Rectangle 11">
            <a:extLst>
              <a:ext uri="{FF2B5EF4-FFF2-40B4-BE49-F238E27FC236}">
                <a16:creationId xmlns:a16="http://schemas.microsoft.com/office/drawing/2014/main" id="{0605AAAA-3101-4D1A-AFDA-72137885BCCE}"/>
              </a:ext>
            </a:extLst>
          </p:cNvPr>
          <p:cNvSpPr/>
          <p:nvPr userDrawn="1"/>
        </p:nvSpPr>
        <p:spPr bwMode="auto">
          <a:xfrm>
            <a:off x="457200" y="750086"/>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spTree>
    <p:extLst>
      <p:ext uri="{BB962C8B-B14F-4D97-AF65-F5344CB8AC3E}">
        <p14:creationId xmlns:p14="http://schemas.microsoft.com/office/powerpoint/2010/main" val="251619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ppt_x</p:attrName>
                                        </p:attrNameLst>
                                      </p:cBhvr>
                                      <p:tavLst>
                                        <p:tav tm="0">
                                          <p:val>
                                            <p:strVal val="#ppt_x+#ppt_w*1.125000"/>
                                          </p:val>
                                        </p:tav>
                                        <p:tav tm="100000">
                                          <p:val>
                                            <p:strVal val="#ppt_x"/>
                                          </p:val>
                                        </p:tav>
                                      </p:tavLst>
                                    </p:anim>
                                    <p:animEffect transition="in" filter="wipe(left)">
                                      <p:cBhvr>
                                        <p:cTn id="8" dur="1000"/>
                                        <p:tgtEl>
                                          <p:spTgt spid="4"/>
                                        </p:tgtEl>
                                      </p:cBhvr>
                                    </p:animEffect>
                                  </p:childTnLst>
                                </p:cTn>
                              </p:par>
                            </p:childTnLst>
                          </p:cTn>
                        </p:par>
                        <p:par>
                          <p:cTn id="9" fill="hold">
                            <p:stCondLst>
                              <p:cond delay="1000"/>
                            </p:stCondLst>
                            <p:childTnLst>
                              <p:par>
                                <p:cTn id="10" presetID="22" presetClass="entr" presetSubtype="8" fill="hold" grpId="0" nodeType="after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_Bullet List-Pic">
    <p:spTree>
      <p:nvGrpSpPr>
        <p:cNvPr id="1" name=""/>
        <p:cNvGrpSpPr/>
        <p:nvPr/>
      </p:nvGrpSpPr>
      <p:grpSpPr>
        <a:xfrm>
          <a:off x="0" y="0"/>
          <a:ext cx="0" cy="0"/>
          <a:chOff x="0" y="0"/>
          <a:chExt cx="0" cy="0"/>
        </a:xfrm>
      </p:grpSpPr>
      <p:sp>
        <p:nvSpPr>
          <p:cNvPr id="8" name="Picture Placeholder 23">
            <a:extLst>
              <a:ext uri="{FF2B5EF4-FFF2-40B4-BE49-F238E27FC236}">
                <a16:creationId xmlns:a16="http://schemas.microsoft.com/office/drawing/2014/main" id="{2267945A-5947-5744-B306-25E4EC24F486}"/>
              </a:ext>
            </a:extLst>
          </p:cNvPr>
          <p:cNvSpPr>
            <a:spLocks noGrp="1"/>
          </p:cNvSpPr>
          <p:nvPr>
            <p:ph type="pic" sz="quarter" idx="13"/>
          </p:nvPr>
        </p:nvSpPr>
        <p:spPr bwMode="auto">
          <a:xfrm>
            <a:off x="4800601" y="5"/>
            <a:ext cx="4343414" cy="5143507"/>
          </a:xfrm>
          <a:custGeom>
            <a:avLst/>
            <a:gdLst>
              <a:gd name="connsiteX0" fmla="*/ 0 w 2914065"/>
              <a:gd name="connsiteY0" fmla="*/ 0 h 5143507"/>
              <a:gd name="connsiteX1" fmla="*/ 2516429 w 2914065"/>
              <a:gd name="connsiteY1" fmla="*/ 0 h 5143507"/>
              <a:gd name="connsiteX2" fmla="*/ 2516429 w 2914065"/>
              <a:gd name="connsiteY2" fmla="*/ 7 h 5143507"/>
              <a:gd name="connsiteX3" fmla="*/ 2914065 w 2914065"/>
              <a:gd name="connsiteY3" fmla="*/ 7 h 5143507"/>
              <a:gd name="connsiteX4" fmla="*/ 2914065 w 2914065"/>
              <a:gd name="connsiteY4" fmla="*/ 5143507 h 5143507"/>
              <a:gd name="connsiteX5" fmla="*/ 2516429 w 2914065"/>
              <a:gd name="connsiteY5" fmla="*/ 5143507 h 5143507"/>
              <a:gd name="connsiteX6" fmla="*/ 1847265 w 2914065"/>
              <a:gd name="connsiteY6" fmla="*/ 5143507 h 5143507"/>
              <a:gd name="connsiteX7" fmla="*/ 4 w 2914065"/>
              <a:gd name="connsiteY7" fmla="*/ 5143507 h 5143507"/>
              <a:gd name="connsiteX8" fmla="*/ 227840 w 2914065"/>
              <a:gd name="connsiteY8" fmla="*/ 4768478 h 5143507"/>
              <a:gd name="connsiteX9" fmla="*/ 784070 w 2914065"/>
              <a:gd name="connsiteY9" fmla="*/ 2571757 h 5143507"/>
              <a:gd name="connsiteX10" fmla="*/ 227840 w 2914065"/>
              <a:gd name="connsiteY10" fmla="*/ 375036 h 514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065" h="5143507">
                <a:moveTo>
                  <a:pt x="0" y="0"/>
                </a:moveTo>
                <a:lnTo>
                  <a:pt x="2516429" y="0"/>
                </a:lnTo>
                <a:lnTo>
                  <a:pt x="2516429" y="7"/>
                </a:lnTo>
                <a:lnTo>
                  <a:pt x="2914065" y="7"/>
                </a:lnTo>
                <a:lnTo>
                  <a:pt x="2914065" y="5143507"/>
                </a:lnTo>
                <a:lnTo>
                  <a:pt x="2516429" y="5143507"/>
                </a:lnTo>
                <a:lnTo>
                  <a:pt x="1847265" y="5143507"/>
                </a:lnTo>
                <a:lnTo>
                  <a:pt x="4" y="5143507"/>
                </a:lnTo>
                <a:lnTo>
                  <a:pt x="227840" y="4768478"/>
                </a:lnTo>
                <a:cubicBezTo>
                  <a:pt x="582573" y="4115474"/>
                  <a:pt x="784070" y="3367146"/>
                  <a:pt x="784070" y="2571757"/>
                </a:cubicBezTo>
                <a:cubicBezTo>
                  <a:pt x="784070" y="1776368"/>
                  <a:pt x="582573" y="1028040"/>
                  <a:pt x="227840" y="375036"/>
                </a:cubicBezTo>
                <a:close/>
              </a:path>
            </a:pathLst>
          </a:custGeom>
          <a:solidFill>
            <a:schemeClr val="bg1">
              <a:lumMod val="85000"/>
            </a:schemeClr>
          </a:solidFill>
          <a:ln>
            <a:noFill/>
          </a:ln>
        </p:spPr>
        <p:txBody>
          <a:bodyPr anchor="ctr">
            <a:noAutofit/>
          </a:bodyPr>
          <a:lstStyle>
            <a:lvl1pPr algn="ctr">
              <a:defRPr sz="1000"/>
            </a:lvl1pPr>
          </a:lstStyle>
          <a:p>
            <a:pPr lvl="0"/>
            <a:r>
              <a:rPr lang="en-US" noProof="0">
                <a:sym typeface="Gill Sans" panose="020B0502020104020203" pitchFamily="34" charset="-79"/>
              </a:rPr>
              <a:t>Click icon to add picture</a:t>
            </a:r>
          </a:p>
        </p:txBody>
      </p:sp>
      <p:sp>
        <p:nvSpPr>
          <p:cNvPr id="6" name="Text Placeholder 5">
            <a:extLst>
              <a:ext uri="{FF2B5EF4-FFF2-40B4-BE49-F238E27FC236}">
                <a16:creationId xmlns:a16="http://schemas.microsoft.com/office/drawing/2014/main" id="{507C953D-7064-7442-80DE-AB6D9C2B8F3D}"/>
              </a:ext>
            </a:extLst>
          </p:cNvPr>
          <p:cNvSpPr>
            <a:spLocks noGrp="1"/>
          </p:cNvSpPr>
          <p:nvPr>
            <p:ph type="body" sz="quarter" idx="10"/>
          </p:nvPr>
        </p:nvSpPr>
        <p:spPr>
          <a:xfrm>
            <a:off x="457201" y="1428750"/>
            <a:ext cx="4114799" cy="323850"/>
          </a:xfrm>
        </p:spPr>
        <p:txBody>
          <a:bodyPr/>
          <a:lstStyle>
            <a:lvl1pPr marL="0" indent="0">
              <a:spcBef>
                <a:spcPts val="750"/>
              </a:spcBef>
              <a:buFontTx/>
              <a:buNone/>
              <a:defRPr sz="1200">
                <a:solidFill>
                  <a:schemeClr val="tx1">
                    <a:lumMod val="90000"/>
                    <a:lumOff val="10000"/>
                  </a:schemeClr>
                </a:solidFill>
              </a:defRPr>
            </a:lvl1pPr>
            <a:lvl2pPr marL="266580" indent="0">
              <a:buFontTx/>
              <a:buNone/>
              <a:defRPr sz="1400"/>
            </a:lvl2pPr>
            <a:lvl3pPr marL="433191" indent="0">
              <a:buFontTx/>
              <a:buNone/>
              <a:defRPr sz="1400"/>
            </a:lvl3pPr>
            <a:lvl4pPr marL="599806" indent="0">
              <a:buFontTx/>
              <a:buNone/>
              <a:defRPr sz="1400"/>
            </a:lvl4pPr>
            <a:lvl5pPr marL="766419" indent="0">
              <a:buFontTx/>
              <a:buNone/>
              <a:defRPr sz="1400"/>
            </a:lvl5pPr>
          </a:lstStyle>
          <a:p>
            <a:pPr lvl="0"/>
            <a:r>
              <a:rPr lang="en-US"/>
              <a:t>Edit Master text styles</a:t>
            </a:r>
          </a:p>
        </p:txBody>
      </p:sp>
      <p:sp>
        <p:nvSpPr>
          <p:cNvPr id="11" name="Rectangle 10">
            <a:extLst>
              <a:ext uri="{FF2B5EF4-FFF2-40B4-BE49-F238E27FC236}">
                <a16:creationId xmlns:a16="http://schemas.microsoft.com/office/drawing/2014/main" id="{2A28DF8F-2642-4292-B0DC-9D2313B7AE6F}"/>
              </a:ext>
            </a:extLst>
          </p:cNvPr>
          <p:cNvSpPr/>
          <p:nvPr userDrawn="1"/>
        </p:nvSpPr>
        <p:spPr bwMode="auto">
          <a:xfrm>
            <a:off x="457200" y="742950"/>
            <a:ext cx="490538" cy="57150"/>
          </a:xfrm>
          <a:prstGeom prst="rect">
            <a:avLst/>
          </a:prstGeom>
          <a:solidFill>
            <a:schemeClr val="accent1"/>
          </a:solidFill>
          <a:ln w="25400" cap="flat" cmpd="sng" algn="ctr">
            <a:noFill/>
            <a:prstDash val="solid"/>
            <a:round/>
            <a:headEnd type="none" w="med" len="med"/>
            <a:tailEnd type="none" w="med" len="med"/>
          </a:ln>
          <a:effectLst/>
        </p:spPr>
        <p:txBody>
          <a:bodyPr lIns="91399" tIns="45698" rIns="91399" bIns="45698"/>
          <a:lstStyle/>
          <a:p>
            <a:pPr algn="ctr" eaLnBrk="1" hangingPunct="1">
              <a:defRPr/>
            </a:pPr>
            <a:endParaRPr lang="en-US" sz="5600">
              <a:latin typeface="Gill Sans" charset="0"/>
              <a:ea typeface="ヒラギノ角ゴ ProN W3" charset="0"/>
              <a:sym typeface="Gill Sans" charset="0"/>
            </a:endParaRPr>
          </a:p>
        </p:txBody>
      </p:sp>
      <p:pic>
        <p:nvPicPr>
          <p:cNvPr id="12" name="Picture 11">
            <a:extLst>
              <a:ext uri="{FF2B5EF4-FFF2-40B4-BE49-F238E27FC236}">
                <a16:creationId xmlns:a16="http://schemas.microsoft.com/office/drawing/2014/main" id="{C55C74A7-3028-483A-A714-A23CD1E51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 y="95250"/>
            <a:ext cx="1575666" cy="228600"/>
          </a:xfrm>
          <a:prstGeom prst="rect">
            <a:avLst/>
          </a:prstGeom>
        </p:spPr>
      </p:pic>
      <p:sp>
        <p:nvSpPr>
          <p:cNvPr id="13" name="Title 10">
            <a:extLst>
              <a:ext uri="{FF2B5EF4-FFF2-40B4-BE49-F238E27FC236}">
                <a16:creationId xmlns:a16="http://schemas.microsoft.com/office/drawing/2014/main" id="{0586CD39-EE57-4AAD-8DB3-E94A7B56F0BD}"/>
              </a:ext>
            </a:extLst>
          </p:cNvPr>
          <p:cNvSpPr>
            <a:spLocks noGrp="1"/>
          </p:cNvSpPr>
          <p:nvPr>
            <p:ph type="title" hasCustomPrompt="1"/>
          </p:nvPr>
        </p:nvSpPr>
        <p:spPr>
          <a:xfrm>
            <a:off x="457201" y="857249"/>
            <a:ext cx="4114800" cy="457203"/>
          </a:xfrm>
        </p:spPr>
        <p:txBody>
          <a:bodyPr tIns="91440" bIns="91440" anchor="t" anchorCtr="0">
            <a:noAutofit/>
          </a:bodyPr>
          <a:lstStyle>
            <a:lvl1pPr>
              <a:defRPr sz="1800"/>
            </a:lvl1pPr>
          </a:lstStyle>
          <a:p>
            <a:r>
              <a:rPr lang="en-US"/>
              <a:t>[Click to Add Title]</a:t>
            </a:r>
          </a:p>
        </p:txBody>
      </p:sp>
      <p:sp>
        <p:nvSpPr>
          <p:cNvPr id="14" name="Text Placeholder 4">
            <a:extLst>
              <a:ext uri="{FF2B5EF4-FFF2-40B4-BE49-F238E27FC236}">
                <a16:creationId xmlns:a16="http://schemas.microsoft.com/office/drawing/2014/main" id="{FC51FC15-69D3-49CF-8A39-E1C64B34F3D3}"/>
              </a:ext>
            </a:extLst>
          </p:cNvPr>
          <p:cNvSpPr>
            <a:spLocks noGrp="1"/>
          </p:cNvSpPr>
          <p:nvPr>
            <p:ph type="body" sz="quarter" idx="14"/>
          </p:nvPr>
        </p:nvSpPr>
        <p:spPr>
          <a:xfrm>
            <a:off x="457200" y="1866898"/>
            <a:ext cx="4114800" cy="2847977"/>
          </a:xfrm>
        </p:spPr>
        <p:txBody>
          <a:bodyPr>
            <a:normAutofit/>
          </a:bodyPr>
          <a:lstStyle>
            <a:lvl1pPr>
              <a:defRPr sz="1100"/>
            </a:lvl1pPr>
            <a:lvl2pPr>
              <a:defRPr sz="1050"/>
            </a:lvl2pPr>
            <a:lvl3pPr>
              <a:defRPr sz="1000"/>
            </a:lvl3pPr>
            <a:lvl4pPr>
              <a:defRPr sz="800"/>
            </a:lvl4pPr>
            <a:lvl5pP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03821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39A88973-04CB-42C4-9627-445B1B2C20D7}"/>
              </a:ext>
            </a:extLst>
          </p:cNvPr>
          <p:cNvSpPr>
            <a:spLocks noGrp="1"/>
          </p:cNvSpPr>
          <p:nvPr>
            <p:ph type="title"/>
          </p:nvPr>
        </p:nvSpPr>
        <p:spPr>
          <a:xfrm>
            <a:off x="457200" y="742950"/>
            <a:ext cx="8001000" cy="457200"/>
          </a:xfrm>
          <a:prstGeom prst="rect">
            <a:avLst/>
          </a:prstGeom>
        </p:spPr>
        <p:txBody>
          <a:bodyPr vert="horz" lIns="91440" tIns="45720" rIns="91440" bIns="45720" rtlCol="0" anchor="b">
            <a:normAutofit/>
          </a:bodyPr>
          <a:lstStyle/>
          <a:p>
            <a:r>
              <a:rPr lang="en-US"/>
              <a:t>Click to edit Master title style</a:t>
            </a:r>
          </a:p>
        </p:txBody>
      </p:sp>
      <p:sp>
        <p:nvSpPr>
          <p:cNvPr id="4" name="Text Placeholder 3">
            <a:extLst>
              <a:ext uri="{FF2B5EF4-FFF2-40B4-BE49-F238E27FC236}">
                <a16:creationId xmlns:a16="http://schemas.microsoft.com/office/drawing/2014/main" id="{90D44157-2E6B-470A-B173-A2D4C1D8CA2E}"/>
              </a:ext>
            </a:extLst>
          </p:cNvPr>
          <p:cNvSpPr>
            <a:spLocks noGrp="1"/>
          </p:cNvSpPr>
          <p:nvPr>
            <p:ph type="body" idx="1"/>
          </p:nvPr>
        </p:nvSpPr>
        <p:spPr>
          <a:xfrm>
            <a:off x="457200" y="1428750"/>
            <a:ext cx="8001000" cy="328612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AA84E77-3E78-46AC-A454-6EF00AAEC4F2}"/>
              </a:ext>
            </a:extLst>
          </p:cNvPr>
          <p:cNvSpPr/>
          <p:nvPr userDrawn="1"/>
        </p:nvSpPr>
        <p:spPr bwMode="auto">
          <a:xfrm>
            <a:off x="8915400" y="-6608"/>
            <a:ext cx="228600" cy="5156716"/>
          </a:xfrm>
          <a:prstGeom prst="rect">
            <a:avLst/>
          </a:prstGeom>
          <a:solidFill>
            <a:srgbClr val="8ABA33"/>
          </a:solidFill>
          <a:ln w="9525" cap="flat" cmpd="sng" algn="ctr">
            <a:noFill/>
            <a:prstDash val="solid"/>
            <a:round/>
            <a:headEnd type="none" w="lg" len="lg"/>
            <a:tailEnd type="none" w="lg" len="lg"/>
          </a:ln>
          <a:effectLst/>
        </p:spPr>
        <p:txBody>
          <a:bodyPr vert="horz" wrap="none" lIns="68580" tIns="68580" rIns="68580" bIns="34290" numCol="1" rtlCol="0" anchor="ctr" anchorCtr="0" compatLnSpc="1">
            <a:prstTxWarp prst="textNoShape">
              <a:avLst/>
            </a:prstTxWarp>
          </a:bodyPr>
          <a:lstStyle/>
          <a:p>
            <a:pPr marL="0" marR="0" lvl="0" indent="0" algn="ctr" defTabSz="685766" eaLnBrk="1" fontAlgn="base" latinLnBrk="0" hangingPunct="1">
              <a:lnSpc>
                <a:spcPct val="100000"/>
              </a:lnSpc>
              <a:spcBef>
                <a:spcPct val="0"/>
              </a:spcBef>
              <a:spcAft>
                <a:spcPct val="0"/>
              </a:spcAft>
              <a:buClrTx/>
              <a:buSzTx/>
              <a:buFontTx/>
              <a:buNone/>
              <a:tabLst/>
              <a:defRPr/>
            </a:pPr>
            <a:endParaRPr kumimoji="0" lang="en-US" sz="105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BE5F634A-6D9C-4BE8-83F8-78A5F7C350A3}"/>
              </a:ext>
            </a:extLst>
          </p:cNvPr>
          <p:cNvSpPr>
            <a:spLocks noGrp="1"/>
          </p:cNvSpPr>
          <p:nvPr>
            <p:ph type="dt" sz="half" idx="2"/>
          </p:nvPr>
        </p:nvSpPr>
        <p:spPr>
          <a:xfrm>
            <a:off x="6669293" y="4829175"/>
            <a:ext cx="1788907" cy="228600"/>
          </a:xfrm>
          <a:prstGeom prst="rect">
            <a:avLst/>
          </a:prstGeom>
        </p:spPr>
        <p:txBody>
          <a:bodyPr vert="horz" lIns="91440" tIns="45720" rIns="91440" bIns="45720" rtlCol="0" anchor="b"/>
          <a:lstStyle>
            <a:lvl1pPr algn="r">
              <a:defRPr sz="900">
                <a:solidFill>
                  <a:schemeClr val="tx1"/>
                </a:solidFill>
                <a:latin typeface="Arial Nova Cond" panose="020B0506020202020204" pitchFamily="34" charset="0"/>
              </a:defRPr>
            </a:lvl1pPr>
          </a:lstStyle>
          <a:p>
            <a:fld id="{91307481-20C0-473D-A4E6-1446846116BA}" type="datetime4">
              <a:rPr lang="en-US" smtClean="0"/>
              <a:t>August 25, 2021</a:t>
            </a:fld>
            <a:endParaRPr lang="en-US"/>
          </a:p>
        </p:txBody>
      </p:sp>
      <p:sp>
        <p:nvSpPr>
          <p:cNvPr id="10" name="Footer Placeholder 9">
            <a:extLst>
              <a:ext uri="{FF2B5EF4-FFF2-40B4-BE49-F238E27FC236}">
                <a16:creationId xmlns:a16="http://schemas.microsoft.com/office/drawing/2014/main" id="{B5CD9C24-822E-4C75-B08F-7B8F497F5D40}"/>
              </a:ext>
            </a:extLst>
          </p:cNvPr>
          <p:cNvSpPr>
            <a:spLocks noGrp="1"/>
          </p:cNvSpPr>
          <p:nvPr>
            <p:ph type="ftr" sz="quarter" idx="3"/>
          </p:nvPr>
        </p:nvSpPr>
        <p:spPr>
          <a:xfrm>
            <a:off x="466453" y="4829175"/>
            <a:ext cx="3138738" cy="228600"/>
          </a:xfrm>
          <a:prstGeom prst="rect">
            <a:avLst/>
          </a:prstGeom>
        </p:spPr>
        <p:txBody>
          <a:bodyPr vert="horz" lIns="91440" tIns="45720" rIns="91440" bIns="45720" rtlCol="0" anchor="b"/>
          <a:lstStyle>
            <a:lvl1pPr algn="l">
              <a:defRPr sz="900">
                <a:solidFill>
                  <a:schemeClr val="tx1"/>
                </a:solidFill>
                <a:latin typeface="Arial Nova Cond" panose="020B0506020202020204" pitchFamily="34" charset="0"/>
              </a:defRPr>
            </a:lvl1pPr>
          </a:lstStyle>
          <a:p>
            <a:r>
              <a:rPr lang="en-US"/>
              <a:t>Footer</a:t>
            </a:r>
          </a:p>
        </p:txBody>
      </p:sp>
      <p:sp>
        <p:nvSpPr>
          <p:cNvPr id="11" name="Slide Number Placeholder 10">
            <a:extLst>
              <a:ext uri="{FF2B5EF4-FFF2-40B4-BE49-F238E27FC236}">
                <a16:creationId xmlns:a16="http://schemas.microsoft.com/office/drawing/2014/main" id="{1A2A3494-A6BD-40F0-992F-9D917699F800}"/>
              </a:ext>
            </a:extLst>
          </p:cNvPr>
          <p:cNvSpPr>
            <a:spLocks noGrp="1"/>
          </p:cNvSpPr>
          <p:nvPr>
            <p:ph type="sldNum" sz="quarter" idx="4"/>
          </p:nvPr>
        </p:nvSpPr>
        <p:spPr>
          <a:xfrm>
            <a:off x="8860372" y="4829175"/>
            <a:ext cx="338655" cy="228600"/>
          </a:xfrm>
          <a:prstGeom prst="rect">
            <a:avLst/>
          </a:prstGeom>
        </p:spPr>
        <p:txBody>
          <a:bodyPr vert="horz" lIns="91440" tIns="45720" rIns="91440" bIns="45720" rtlCol="0" anchor="b"/>
          <a:lstStyle>
            <a:lvl1pPr algn="ctr">
              <a:defRPr sz="700" b="1">
                <a:solidFill>
                  <a:schemeClr val="bg1"/>
                </a:solidFill>
                <a:latin typeface="Arial Nova Cond" panose="020B0506020202020204" pitchFamily="34" charset="0"/>
              </a:defRPr>
            </a:lvl1pPr>
          </a:lstStyle>
          <a:p>
            <a:fld id="{053C8BF4-6EA1-496D-AD50-D43E46208DB0}" type="slidenum">
              <a:rPr lang="en-US" smtClean="0"/>
              <a:pPr/>
              <a:t>‹#›</a:t>
            </a:fld>
            <a:endParaRPr lang="en-US"/>
          </a:p>
        </p:txBody>
      </p:sp>
    </p:spTree>
    <p:extLst>
      <p:ext uri="{BB962C8B-B14F-4D97-AF65-F5344CB8AC3E}">
        <p14:creationId xmlns:p14="http://schemas.microsoft.com/office/powerpoint/2010/main" val="3878015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7" r:id="rId3"/>
    <p:sldLayoutId id="2147483678" r:id="rId4"/>
    <p:sldLayoutId id="2147483676" r:id="rId5"/>
    <p:sldLayoutId id="2147483680" r:id="rId6"/>
    <p:sldLayoutId id="2147483675" r:id="rId7"/>
    <p:sldLayoutId id="2147483683" r:id="rId8"/>
    <p:sldLayoutId id="2147483685" r:id="rId9"/>
    <p:sldLayoutId id="2147483684" r:id="rId10"/>
  </p:sldLayoutIdLst>
  <p:hf hdr="0" ftr="0" dt="0"/>
  <p:txStyles>
    <p:titleStyle>
      <a:lvl1pPr algn="l" rtl="0" eaLnBrk="1" fontAlgn="base" hangingPunct="1">
        <a:spcBef>
          <a:spcPct val="0"/>
        </a:spcBef>
        <a:spcAft>
          <a:spcPct val="0"/>
        </a:spcAft>
        <a:defRPr kumimoji="0" lang="en-US" altLang="en-US" sz="2700" b="1" i="0" u="none" strike="noStrike" kern="1200" cap="none" spc="0" normalizeH="0" baseline="0" dirty="0" smtClean="0">
          <a:ln>
            <a:noFill/>
          </a:ln>
          <a:solidFill>
            <a:schemeClr val="accent1"/>
          </a:solidFill>
          <a:effectLst/>
          <a:uLnTx/>
          <a:uFillTx/>
          <a:latin typeface="Levenim MT" panose="02010502060101010101" pitchFamily="2" charset="-79"/>
          <a:ea typeface="+mj-ea"/>
          <a:cs typeface="Levenim MT" panose="02010502060101010101" pitchFamily="2" charset="-79"/>
        </a:defRPr>
      </a:lvl1pPr>
      <a:lvl2pPr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5pPr>
      <a:lvl6pPr marL="316515"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6pPr>
      <a:lvl7pPr marL="633032"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7pPr>
      <a:lvl8pPr marL="949545"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8pPr>
      <a:lvl9pPr marL="1266060" algn="l" rtl="0" eaLnBrk="1" fontAlgn="base" hangingPunct="1">
        <a:spcBef>
          <a:spcPct val="0"/>
        </a:spcBef>
        <a:spcAft>
          <a:spcPct val="0"/>
        </a:spcAft>
        <a:defRPr sz="1661" b="1">
          <a:solidFill>
            <a:schemeClr val="tx2"/>
          </a:solidFill>
          <a:latin typeface="Arial" panose="020B0604020202020204" pitchFamily="34" charset="0"/>
          <a:cs typeface="Arial" panose="020B0604020202020204" pitchFamily="34" charset="0"/>
        </a:defRPr>
      </a:lvl9pPr>
    </p:titleStyle>
    <p:bodyStyle>
      <a:lvl1pPr marL="176204" indent="-176204" algn="l" rtl="0" eaLnBrk="1" fontAlgn="base" hangingPunct="1">
        <a:spcBef>
          <a:spcPts val="0"/>
        </a:spcBef>
        <a:spcAft>
          <a:spcPct val="0"/>
        </a:spcAft>
        <a:buFont typeface="Arial" panose="020B0604020202020204" pitchFamily="34" charset="0"/>
        <a:buChar char="•"/>
        <a:defRPr sz="1500" b="0" kern="1200">
          <a:solidFill>
            <a:schemeClr val="tx1"/>
          </a:solidFill>
          <a:latin typeface="Arial Nova Cond" panose="020B0506020202020204" pitchFamily="34" charset="0"/>
          <a:ea typeface="+mn-ea"/>
          <a:cs typeface="+mn-cs"/>
        </a:defRPr>
      </a:lvl1pPr>
      <a:lvl2pPr marL="426222" indent="-130963" algn="l" rtl="0" eaLnBrk="1" fontAlgn="base" hangingPunct="1">
        <a:spcBef>
          <a:spcPts val="0"/>
        </a:spcBef>
        <a:spcAft>
          <a:spcPct val="0"/>
        </a:spcAft>
        <a:buClr>
          <a:schemeClr val="tx2"/>
        </a:buClr>
        <a:buFont typeface="Arial" panose="020B0604020202020204" pitchFamily="34" charset="0"/>
        <a:buChar char="•"/>
        <a:defRPr sz="1350" b="0" kern="1200">
          <a:solidFill>
            <a:schemeClr val="tx1"/>
          </a:solidFill>
          <a:latin typeface="Arial Nova Cond" panose="020B0506020202020204" pitchFamily="34" charset="0"/>
          <a:ea typeface="+mn-ea"/>
          <a:cs typeface="+mn-cs"/>
        </a:defRPr>
      </a:lvl2pPr>
      <a:lvl3pPr marL="685766" indent="-165489" algn="l" rtl="0" eaLnBrk="1" fontAlgn="base" hangingPunct="1">
        <a:spcBef>
          <a:spcPts val="0"/>
        </a:spcBef>
        <a:spcAft>
          <a:spcPct val="0"/>
        </a:spcAft>
        <a:buClr>
          <a:schemeClr val="tx2"/>
        </a:buClr>
        <a:buFont typeface="Arial" panose="020B0604020202020204" pitchFamily="34" charset="0"/>
        <a:buChar char="•"/>
        <a:defRPr sz="1200" b="0" kern="1200">
          <a:solidFill>
            <a:schemeClr val="tx1"/>
          </a:solidFill>
          <a:latin typeface="Arial Nova Cond" panose="020B0506020202020204" pitchFamily="34" charset="0"/>
          <a:ea typeface="+mn-ea"/>
          <a:cs typeface="+mn-cs"/>
        </a:defRPr>
      </a:lvl3pPr>
      <a:lvl4pPr marL="945308" indent="-172633"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4pPr>
      <a:lvl5pPr marL="1111988" indent="-165489" algn="l" rtl="0" eaLnBrk="1" fontAlgn="base" hangingPunct="1">
        <a:spcBef>
          <a:spcPts val="0"/>
        </a:spcBef>
        <a:spcAft>
          <a:spcPct val="0"/>
        </a:spcAft>
        <a:buClr>
          <a:schemeClr val="tx2"/>
        </a:buClr>
        <a:buFont typeface="Arial" panose="020B0604020202020204" pitchFamily="34" charset="0"/>
        <a:buChar char="•"/>
        <a:defRPr sz="1050" b="0" kern="1200">
          <a:solidFill>
            <a:schemeClr val="tx1"/>
          </a:solidFill>
          <a:latin typeface="Arial Nova Cond" panose="020B0506020202020204" pitchFamily="34" charset="0"/>
          <a:ea typeface="+mn-ea"/>
          <a:cs typeface="+mn-cs"/>
        </a:defRPr>
      </a:lvl5pPr>
      <a:lvl6pPr marL="1740833"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6pPr>
      <a:lvl7pPr marL="2057350"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7pPr>
      <a:lvl8pPr marL="2373865"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8pPr>
      <a:lvl9pPr marL="2690379" indent="-158258" algn="l" defTabSz="633032" rtl="0" eaLnBrk="1" latinLnBrk="0" hangingPunct="1">
        <a:lnSpc>
          <a:spcPct val="90000"/>
        </a:lnSpc>
        <a:spcBef>
          <a:spcPts val="347"/>
        </a:spcBef>
        <a:buFont typeface="Arial" panose="020B0604020202020204" pitchFamily="34" charset="0"/>
        <a:buChar char="•"/>
        <a:defRPr sz="1247" kern="1200">
          <a:solidFill>
            <a:schemeClr val="tx1"/>
          </a:solidFill>
          <a:latin typeface="+mn-lt"/>
          <a:ea typeface="+mn-ea"/>
          <a:cs typeface="+mn-cs"/>
        </a:defRPr>
      </a:lvl9pPr>
    </p:bodyStyle>
    <p:otherStyle>
      <a:defPPr>
        <a:defRPr lang="en-US"/>
      </a:defPPr>
      <a:lvl1pPr marL="0" algn="l" defTabSz="633032" rtl="0" eaLnBrk="1" latinLnBrk="0" hangingPunct="1">
        <a:defRPr sz="1247" kern="1200">
          <a:solidFill>
            <a:schemeClr val="tx1"/>
          </a:solidFill>
          <a:latin typeface="+mn-lt"/>
          <a:ea typeface="+mn-ea"/>
          <a:cs typeface="+mn-cs"/>
        </a:defRPr>
      </a:lvl1pPr>
      <a:lvl2pPr marL="316515" algn="l" defTabSz="633032" rtl="0" eaLnBrk="1" latinLnBrk="0" hangingPunct="1">
        <a:defRPr sz="1247" kern="1200">
          <a:solidFill>
            <a:schemeClr val="tx1"/>
          </a:solidFill>
          <a:latin typeface="+mn-lt"/>
          <a:ea typeface="+mn-ea"/>
          <a:cs typeface="+mn-cs"/>
        </a:defRPr>
      </a:lvl2pPr>
      <a:lvl3pPr marL="633032" algn="l" defTabSz="633032" rtl="0" eaLnBrk="1" latinLnBrk="0" hangingPunct="1">
        <a:defRPr sz="1247" kern="1200">
          <a:solidFill>
            <a:schemeClr val="tx1"/>
          </a:solidFill>
          <a:latin typeface="+mn-lt"/>
          <a:ea typeface="+mn-ea"/>
          <a:cs typeface="+mn-cs"/>
        </a:defRPr>
      </a:lvl3pPr>
      <a:lvl4pPr marL="949545" algn="l" defTabSz="633032" rtl="0" eaLnBrk="1" latinLnBrk="0" hangingPunct="1">
        <a:defRPr sz="1247" kern="1200">
          <a:solidFill>
            <a:schemeClr val="tx1"/>
          </a:solidFill>
          <a:latin typeface="+mn-lt"/>
          <a:ea typeface="+mn-ea"/>
          <a:cs typeface="+mn-cs"/>
        </a:defRPr>
      </a:lvl4pPr>
      <a:lvl5pPr marL="1266060" algn="l" defTabSz="633032" rtl="0" eaLnBrk="1" latinLnBrk="0" hangingPunct="1">
        <a:defRPr sz="1247" kern="1200">
          <a:solidFill>
            <a:schemeClr val="tx1"/>
          </a:solidFill>
          <a:latin typeface="+mn-lt"/>
          <a:ea typeface="+mn-ea"/>
          <a:cs typeface="+mn-cs"/>
        </a:defRPr>
      </a:lvl5pPr>
      <a:lvl6pPr marL="1582577" algn="l" defTabSz="633032" rtl="0" eaLnBrk="1" latinLnBrk="0" hangingPunct="1">
        <a:defRPr sz="1247" kern="1200">
          <a:solidFill>
            <a:schemeClr val="tx1"/>
          </a:solidFill>
          <a:latin typeface="+mn-lt"/>
          <a:ea typeface="+mn-ea"/>
          <a:cs typeface="+mn-cs"/>
        </a:defRPr>
      </a:lvl6pPr>
      <a:lvl7pPr marL="1899092" algn="l" defTabSz="633032" rtl="0" eaLnBrk="1" latinLnBrk="0" hangingPunct="1">
        <a:defRPr sz="1247" kern="1200">
          <a:solidFill>
            <a:schemeClr val="tx1"/>
          </a:solidFill>
          <a:latin typeface="+mn-lt"/>
          <a:ea typeface="+mn-ea"/>
          <a:cs typeface="+mn-cs"/>
        </a:defRPr>
      </a:lvl7pPr>
      <a:lvl8pPr marL="2215606" algn="l" defTabSz="633032" rtl="0" eaLnBrk="1" latinLnBrk="0" hangingPunct="1">
        <a:defRPr sz="1247" kern="1200">
          <a:solidFill>
            <a:schemeClr val="tx1"/>
          </a:solidFill>
          <a:latin typeface="+mn-lt"/>
          <a:ea typeface="+mn-ea"/>
          <a:cs typeface="+mn-cs"/>
        </a:defRPr>
      </a:lvl8pPr>
      <a:lvl9pPr marL="2532122" algn="l" defTabSz="633032" rtl="0" eaLnBrk="1" latinLnBrk="0" hangingPunct="1">
        <a:defRPr sz="1247"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 userDrawn="1">
          <p15:clr>
            <a:srgbClr val="F26B43"/>
          </p15:clr>
        </p15:guide>
        <p15:guide id="3" pos="5688" userDrawn="1">
          <p15:clr>
            <a:srgbClr val="F26B43"/>
          </p15:clr>
        </p15:guide>
        <p15:guide id="4" orient="horz" pos="60" userDrawn="1">
          <p15:clr>
            <a:srgbClr val="F26B43"/>
          </p15:clr>
        </p15:guide>
        <p15:guide id="6" orient="horz" pos="3186" userDrawn="1">
          <p15:clr>
            <a:srgbClr val="F26B43"/>
          </p15:clr>
        </p15:guide>
        <p15:guide id="7" pos="288" userDrawn="1">
          <p15:clr>
            <a:srgbClr val="F26B43"/>
          </p15:clr>
        </p15:guide>
        <p15:guide id="9" orient="horz" pos="900" userDrawn="1">
          <p15:clr>
            <a:srgbClr val="F26B43"/>
          </p15:clr>
        </p15:guide>
        <p15:guide id="10" orient="horz" pos="2970" userDrawn="1">
          <p15:clr>
            <a:srgbClr val="F26B43"/>
          </p15:clr>
        </p15:guide>
        <p15:guide id="11" pos="5616" userDrawn="1">
          <p15:clr>
            <a:srgbClr val="F26B43"/>
          </p15:clr>
        </p15:guide>
        <p15:guide id="12" orient="horz" pos="3042" userDrawn="1">
          <p15:clr>
            <a:srgbClr val="F26B43"/>
          </p15:clr>
        </p15:guide>
        <p15:guide id="13" pos="5328" userDrawn="1">
          <p15:clr>
            <a:srgbClr val="F26B43"/>
          </p15:clr>
        </p15:guide>
        <p15:guide id="14" pos="3024" userDrawn="1">
          <p15:clr>
            <a:srgbClr val="F26B43"/>
          </p15:clr>
        </p15:guide>
        <p15:guide id="15" pos="2736" userDrawn="1">
          <p15:clr>
            <a:srgbClr val="F26B43"/>
          </p15:clr>
        </p15:guide>
        <p15:guide id="16" orient="horz" pos="468" userDrawn="1">
          <p15:clr>
            <a:srgbClr val="F26B43"/>
          </p15:clr>
        </p15:guide>
        <p15:guide id="17" orient="horz" pos="5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dacl.dc.gov/page/about-2" TargetMode="External"/><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hyperlink" Target="https://www.aarp.org/legal-counsel-for-elderly/about/?intcmp=AE-LCE-WWD-NAV" TargetMode="External"/><Relationship Id="rId4" Type="http://schemas.openxmlformats.org/officeDocument/2006/relationships/hyperlink" Target="https://www.payingforseniorcare.com/home-modifications/dc-senior-citizen-home-repair"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hyperlink" Target="https://twitter.com/HealthyHousing" TargetMode="External"/><Relationship Id="rId7" Type="http://schemas.openxmlformats.org/officeDocument/2006/relationships/image" Target="../media/image63.png"/><Relationship Id="rId2" Type="http://schemas.openxmlformats.org/officeDocument/2006/relationships/hyperlink" Target="http://www.ghhi.org/" TargetMode="Externa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hyperlink" Target="https://www.facebook.com/GHHInationa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4A7A9-676F-4839-9A44-D82CCDF66BF5}"/>
              </a:ext>
            </a:extLst>
          </p:cNvPr>
          <p:cNvSpPr>
            <a:spLocks noGrp="1"/>
          </p:cNvSpPr>
          <p:nvPr>
            <p:ph type="title"/>
          </p:nvPr>
        </p:nvSpPr>
        <p:spPr/>
        <p:txBody>
          <a:bodyPr/>
          <a:lstStyle/>
          <a:p>
            <a:r>
              <a:rPr lang="en-US">
                <a:latin typeface="Levenim MT"/>
                <a:cs typeface="Levenim MT"/>
              </a:rPr>
              <a:t>Healthy Housing</a:t>
            </a:r>
            <a:br>
              <a:rPr lang="en-US">
                <a:latin typeface="Levenim MT"/>
                <a:cs typeface="Levenim MT"/>
              </a:rPr>
            </a:br>
            <a:r>
              <a:rPr lang="en-US">
                <a:latin typeface="Levenim MT"/>
                <a:cs typeface="Levenim MT"/>
              </a:rPr>
              <a:t>for Seniors</a:t>
            </a:r>
            <a:endParaRPr lang="en-US"/>
          </a:p>
        </p:txBody>
      </p:sp>
      <p:sp>
        <p:nvSpPr>
          <p:cNvPr id="3" name="Text Placeholder 2">
            <a:extLst>
              <a:ext uri="{FF2B5EF4-FFF2-40B4-BE49-F238E27FC236}">
                <a16:creationId xmlns:a16="http://schemas.microsoft.com/office/drawing/2014/main" id="{5B9C4998-D1E5-4931-B994-7014884C2F0A}"/>
              </a:ext>
            </a:extLst>
          </p:cNvPr>
          <p:cNvSpPr>
            <a:spLocks noGrp="1"/>
          </p:cNvSpPr>
          <p:nvPr>
            <p:ph type="body" sz="quarter" idx="10"/>
          </p:nvPr>
        </p:nvSpPr>
        <p:spPr/>
        <p:txBody>
          <a:bodyPr/>
          <a:lstStyle/>
          <a:p>
            <a:r>
              <a:rPr lang="en-US"/>
              <a:t>Green &amp; Healthy Homes Initiative – 2021</a:t>
            </a:r>
          </a:p>
        </p:txBody>
      </p:sp>
      <p:sp>
        <p:nvSpPr>
          <p:cNvPr id="4" name="Text Placeholder 3">
            <a:extLst>
              <a:ext uri="{FF2B5EF4-FFF2-40B4-BE49-F238E27FC236}">
                <a16:creationId xmlns:a16="http://schemas.microsoft.com/office/drawing/2014/main" id="{54A5A482-2DFF-40D7-9EC8-67F2962B74B3}"/>
              </a:ext>
            </a:extLst>
          </p:cNvPr>
          <p:cNvSpPr>
            <a:spLocks noGrp="1"/>
          </p:cNvSpPr>
          <p:nvPr>
            <p:ph type="body" sz="quarter" idx="11"/>
          </p:nvPr>
        </p:nvSpPr>
        <p:spPr/>
        <p:txBody>
          <a:bodyPr vert="horz" lIns="91440" tIns="45720" rIns="91440" bIns="45720" rtlCol="0" anchor="t">
            <a:noAutofit/>
          </a:bodyPr>
          <a:lstStyle/>
          <a:p>
            <a:r>
              <a:rPr lang="en-US">
                <a:latin typeface="Arial Nova Cond"/>
              </a:rPr>
              <a:t>August 2021</a:t>
            </a:r>
            <a:endParaRPr lang="en-US"/>
          </a:p>
        </p:txBody>
      </p:sp>
      <p:sp>
        <p:nvSpPr>
          <p:cNvPr id="5" name="Text Placeholder 4">
            <a:extLst>
              <a:ext uri="{FF2B5EF4-FFF2-40B4-BE49-F238E27FC236}">
                <a16:creationId xmlns:a16="http://schemas.microsoft.com/office/drawing/2014/main" id="{BDBDFB96-7625-421D-B46F-764B4C797690}"/>
              </a:ext>
            </a:extLst>
          </p:cNvPr>
          <p:cNvSpPr>
            <a:spLocks noGrp="1"/>
          </p:cNvSpPr>
          <p:nvPr>
            <p:ph type="body" sz="quarter" idx="12"/>
          </p:nvPr>
        </p:nvSpPr>
        <p:spPr/>
        <p:txBody>
          <a:bodyPr vert="horz" lIns="91440" tIns="45720" rIns="91440" bIns="45720" rtlCol="0" anchor="t">
            <a:noAutofit/>
          </a:bodyPr>
          <a:lstStyle/>
          <a:p>
            <a:r>
              <a:rPr lang="en-US">
                <a:latin typeface="Arial Nova Cond"/>
              </a:rPr>
              <a:t>Alexia Jones</a:t>
            </a:r>
            <a:endParaRPr lang="en-US"/>
          </a:p>
        </p:txBody>
      </p:sp>
    </p:spTree>
    <p:extLst>
      <p:ext uri="{BB962C8B-B14F-4D97-AF65-F5344CB8AC3E}">
        <p14:creationId xmlns:p14="http://schemas.microsoft.com/office/powerpoint/2010/main" val="1898805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DRY</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9</a:t>
            </a:fld>
            <a:endParaRPr lang="en-US"/>
          </a:p>
        </p:txBody>
      </p:sp>
      <p:sp>
        <p:nvSpPr>
          <p:cNvPr id="2" name="TextBox 1">
            <a:extLst>
              <a:ext uri="{FF2B5EF4-FFF2-40B4-BE49-F238E27FC236}">
                <a16:creationId xmlns:a16="http://schemas.microsoft.com/office/drawing/2014/main" id="{B3963439-E5BE-499A-88C5-FD98BF8294B6}"/>
              </a:ext>
            </a:extLst>
          </p:cNvPr>
          <p:cNvSpPr txBox="1"/>
          <p:nvPr/>
        </p:nvSpPr>
        <p:spPr>
          <a:xfrm>
            <a:off x="628154" y="1685677"/>
            <a:ext cx="3562184" cy="2910177"/>
          </a:xfrm>
          <a:prstGeom prst="rect">
            <a:avLst/>
          </a:prstGeom>
          <a:noFill/>
        </p:spPr>
        <p:txBody>
          <a:bodyPr wrap="square" lIns="0" tIns="0" rIns="0" bIns="0" rtlCol="0">
            <a:noAutofit/>
          </a:bodyPr>
          <a:lstStyle/>
          <a:p>
            <a:r>
              <a:rPr lang="en-US" sz="1600"/>
              <a:t>MOISTURE has a </a:t>
            </a:r>
            <a:r>
              <a:rPr lang="en-US" sz="1600" b="1"/>
              <a:t>major</a:t>
            </a:r>
            <a:r>
              <a:rPr lang="en-US" sz="1600"/>
              <a:t> effect on one’s health</a:t>
            </a:r>
          </a:p>
          <a:p>
            <a:endParaRPr lang="en-US" sz="1600">
              <a:solidFill>
                <a:schemeClr val="tx1"/>
              </a:solidFill>
            </a:endParaRPr>
          </a:p>
          <a:p>
            <a:pPr marL="285750" indent="-285750">
              <a:buFontTx/>
              <a:buChar char="-"/>
            </a:pPr>
            <a:r>
              <a:rPr lang="en-US" sz="1600">
                <a:solidFill>
                  <a:schemeClr val="tx1"/>
                </a:solidFill>
              </a:rPr>
              <a:t>Influence on IAQ</a:t>
            </a:r>
          </a:p>
          <a:p>
            <a:pPr marL="285750" indent="-285750">
              <a:buFontTx/>
              <a:buChar char="-"/>
            </a:pPr>
            <a:r>
              <a:rPr lang="en-US" sz="1600">
                <a:solidFill>
                  <a:schemeClr val="tx1"/>
                </a:solidFill>
              </a:rPr>
              <a:t>Creates favorable environment to bacteria, dust mites, cockroach and rodents</a:t>
            </a:r>
          </a:p>
          <a:p>
            <a:pPr marL="285750" indent="-285750">
              <a:buFontTx/>
              <a:buChar char="-"/>
            </a:pPr>
            <a:r>
              <a:rPr lang="en-US" sz="1600">
                <a:solidFill>
                  <a:schemeClr val="tx1"/>
                </a:solidFill>
              </a:rPr>
              <a:t>Excess moisture is associated with increased incidence of respiratory disease</a:t>
            </a:r>
          </a:p>
          <a:p>
            <a:endParaRPr lang="en-US" sz="1600"/>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sp>
        <p:nvSpPr>
          <p:cNvPr id="9" name="Rectangle 8">
            <a:extLst>
              <a:ext uri="{FF2B5EF4-FFF2-40B4-BE49-F238E27FC236}">
                <a16:creationId xmlns:a16="http://schemas.microsoft.com/office/drawing/2014/main" id="{0B28F4D9-0318-4BC1-991D-B3B2284DC0E4}"/>
              </a:ext>
            </a:extLst>
          </p:cNvPr>
          <p:cNvSpPr/>
          <p:nvPr/>
        </p:nvSpPr>
        <p:spPr bwMode="auto">
          <a:xfrm>
            <a:off x="5384027" y="1928688"/>
            <a:ext cx="3131819" cy="1760717"/>
          </a:xfrm>
          <a:prstGeom prst="rect">
            <a:avLst/>
          </a:prstGeom>
          <a:solidFill>
            <a:schemeClr val="accent5">
              <a:lumMod val="20000"/>
              <a:lumOff val="80000"/>
            </a:schemeClr>
          </a:solidFill>
          <a:ln>
            <a:noFill/>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225425" indent="-228600" defTabSz="914400">
              <a:spcBef>
                <a:spcPts val="1000"/>
              </a:spcBef>
            </a:pPr>
            <a:r>
              <a:rPr lang="en-US" sz="1100" b="1">
                <a:solidFill>
                  <a:schemeClr val="tx1"/>
                </a:solidFill>
              </a:rPr>
              <a:t>EFFECTS of your home</a:t>
            </a:r>
          </a:p>
          <a:p>
            <a:pPr marL="225425" indent="-228600" defTabSz="914400">
              <a:spcBef>
                <a:spcPts val="1000"/>
              </a:spcBef>
            </a:pPr>
            <a:r>
              <a:rPr lang="en-US" sz="1100">
                <a:solidFill>
                  <a:schemeClr val="tx1"/>
                </a:solidFill>
              </a:rPr>
              <a:t>Single greatest threat to a building's durability and long-term performance</a:t>
            </a:r>
          </a:p>
          <a:p>
            <a:pPr marL="225425" indent="-228600" defTabSz="914400">
              <a:spcBef>
                <a:spcPts val="1000"/>
              </a:spcBef>
            </a:pPr>
            <a:r>
              <a:rPr lang="en-US" sz="1100">
                <a:solidFill>
                  <a:schemeClr val="tx1"/>
                </a:solidFill>
              </a:rPr>
              <a:t>Causes mold growth, which may weaken the structure</a:t>
            </a:r>
          </a:p>
          <a:p>
            <a:pPr marL="225425" indent="-228600" defTabSz="914400">
              <a:spcBef>
                <a:spcPts val="1000"/>
              </a:spcBef>
            </a:pPr>
            <a:r>
              <a:rPr lang="en-US" sz="1100">
                <a:solidFill>
                  <a:schemeClr val="tx1"/>
                </a:solidFill>
              </a:rPr>
              <a:t>Makes the home less energy-efficient, costly to heat and cool and uncomfortable</a:t>
            </a:r>
          </a:p>
        </p:txBody>
      </p:sp>
    </p:spTree>
    <p:extLst>
      <p:ext uri="{BB962C8B-B14F-4D97-AF65-F5344CB8AC3E}">
        <p14:creationId xmlns:p14="http://schemas.microsoft.com/office/powerpoint/2010/main" val="2745256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754880" cy="457203"/>
          </a:xfrm>
        </p:spPr>
        <p:txBody>
          <a:bodyPr/>
          <a:lstStyle/>
          <a:p>
            <a:r>
              <a:rPr lang="en-US" sz="1800"/>
              <a:t>KEEP IT DRY – SOURCES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10</a:t>
            </a:fld>
            <a:endParaRPr lang="en-US"/>
          </a:p>
        </p:txBody>
      </p:sp>
      <p:sp>
        <p:nvSpPr>
          <p:cNvPr id="7" name="Rectangle 6">
            <a:extLst>
              <a:ext uri="{FF2B5EF4-FFF2-40B4-BE49-F238E27FC236}">
                <a16:creationId xmlns:a16="http://schemas.microsoft.com/office/drawing/2014/main" id="{9413C06E-4B36-4BF9-BA10-932A5B9CF387}"/>
              </a:ext>
            </a:extLst>
          </p:cNvPr>
          <p:cNvSpPr/>
          <p:nvPr/>
        </p:nvSpPr>
        <p:spPr bwMode="auto">
          <a:xfrm>
            <a:off x="378810" y="2022971"/>
            <a:ext cx="2202680" cy="1740137"/>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2400" b="1"/>
              <a:t>BULK WATER</a:t>
            </a:r>
          </a:p>
          <a:p>
            <a:pPr marL="342900" indent="-342900">
              <a:buFontTx/>
              <a:buChar char="-"/>
            </a:pPr>
            <a:r>
              <a:rPr lang="en-US" sz="1200"/>
              <a:t>Downspouts</a:t>
            </a:r>
          </a:p>
          <a:p>
            <a:pPr marL="342900" indent="-342900">
              <a:buFontTx/>
              <a:buChar char="-"/>
            </a:pPr>
            <a:r>
              <a:rPr lang="en-US" sz="1200"/>
              <a:t>Gutters</a:t>
            </a:r>
          </a:p>
          <a:p>
            <a:pPr marL="342900" indent="-342900">
              <a:buFontTx/>
              <a:buChar char="-"/>
            </a:pPr>
            <a:r>
              <a:rPr lang="en-US" sz="1200"/>
              <a:t>Plumbing leaks</a:t>
            </a:r>
          </a:p>
          <a:p>
            <a:pPr marL="342900" indent="-342900">
              <a:buFontTx/>
              <a:buChar char="-"/>
            </a:pPr>
            <a:r>
              <a:rPr lang="en-US" sz="1200"/>
              <a:t>Draining issues</a:t>
            </a:r>
          </a:p>
          <a:p>
            <a:pPr marL="342900" indent="-342900">
              <a:buFontTx/>
              <a:buChar char="-"/>
            </a:pPr>
            <a:endParaRPr lang="en-US" sz="1200"/>
          </a:p>
        </p:txBody>
      </p:sp>
      <p:pic>
        <p:nvPicPr>
          <p:cNvPr id="14" name="Picture 13" descr="A person standing in front of a window&#10;&#10;Description generated with high confidence">
            <a:extLst>
              <a:ext uri="{FF2B5EF4-FFF2-40B4-BE49-F238E27FC236}">
                <a16:creationId xmlns:a16="http://schemas.microsoft.com/office/drawing/2014/main" id="{BC5B08F8-4275-4AC3-A574-57684B17FE81}"/>
              </a:ext>
            </a:extLst>
          </p:cNvPr>
          <p:cNvPicPr>
            <a:picLocks noChangeAspect="1"/>
          </p:cNvPicPr>
          <p:nvPr/>
        </p:nvPicPr>
        <p:blipFill rotWithShape="1">
          <a:blip r:embed="rId3"/>
          <a:srcRect l="18423" r="4491" b="-3"/>
          <a:stretch/>
        </p:blipFill>
        <p:spPr>
          <a:xfrm>
            <a:off x="4659101" y="1234218"/>
            <a:ext cx="1828801" cy="1674107"/>
          </a:xfrm>
          <a:prstGeom prst="rect">
            <a:avLst/>
          </a:prstGeom>
          <a:ln w="28575">
            <a:solidFill>
              <a:schemeClr val="tx1"/>
            </a:solidFill>
          </a:ln>
        </p:spPr>
      </p:pic>
      <p:pic>
        <p:nvPicPr>
          <p:cNvPr id="16" name="Picture 15" descr="A picture containing ground, outdoor, photo&#10;&#10;Description generated with high confidence">
            <a:extLst>
              <a:ext uri="{FF2B5EF4-FFF2-40B4-BE49-F238E27FC236}">
                <a16:creationId xmlns:a16="http://schemas.microsoft.com/office/drawing/2014/main" id="{2A59390A-293D-4E4E-9D62-CCC84B7E08EB}"/>
              </a:ext>
            </a:extLst>
          </p:cNvPr>
          <p:cNvPicPr>
            <a:picLocks noChangeAspect="1"/>
          </p:cNvPicPr>
          <p:nvPr/>
        </p:nvPicPr>
        <p:blipFill rotWithShape="1">
          <a:blip r:embed="rId4"/>
          <a:srcRect l="19987" t="877" r="39516" b="1873"/>
          <a:stretch/>
        </p:blipFill>
        <p:spPr>
          <a:xfrm>
            <a:off x="2697437" y="1234218"/>
            <a:ext cx="1730311" cy="3764419"/>
          </a:xfrm>
          <a:prstGeom prst="rect">
            <a:avLst/>
          </a:prstGeom>
          <a:ln w="28575">
            <a:solidFill>
              <a:schemeClr val="tx1"/>
            </a:solidFill>
          </a:ln>
        </p:spPr>
      </p:pic>
      <p:pic>
        <p:nvPicPr>
          <p:cNvPr id="2" name="Picture 1">
            <a:extLst>
              <a:ext uri="{FF2B5EF4-FFF2-40B4-BE49-F238E27FC236}">
                <a16:creationId xmlns:a16="http://schemas.microsoft.com/office/drawing/2014/main" id="{13A5A5CE-E932-401F-9DB4-90E6E81A755C}"/>
              </a:ext>
            </a:extLst>
          </p:cNvPr>
          <p:cNvPicPr>
            <a:picLocks noChangeAspect="1"/>
          </p:cNvPicPr>
          <p:nvPr/>
        </p:nvPicPr>
        <p:blipFill>
          <a:blip r:embed="rId5"/>
          <a:stretch>
            <a:fillRect/>
          </a:stretch>
        </p:blipFill>
        <p:spPr>
          <a:xfrm>
            <a:off x="4646182" y="3109134"/>
            <a:ext cx="1841719" cy="1788181"/>
          </a:xfrm>
          <a:prstGeom prst="rect">
            <a:avLst/>
          </a:prstGeom>
        </p:spPr>
      </p:pic>
      <p:pic>
        <p:nvPicPr>
          <p:cNvPr id="3" name="Picture 2">
            <a:extLst>
              <a:ext uri="{FF2B5EF4-FFF2-40B4-BE49-F238E27FC236}">
                <a16:creationId xmlns:a16="http://schemas.microsoft.com/office/drawing/2014/main" id="{5292AE90-C5E2-4E56-838E-926CF48E46CD}"/>
              </a:ext>
            </a:extLst>
          </p:cNvPr>
          <p:cNvPicPr>
            <a:picLocks noChangeAspect="1"/>
          </p:cNvPicPr>
          <p:nvPr/>
        </p:nvPicPr>
        <p:blipFill>
          <a:blip r:embed="rId6"/>
          <a:stretch>
            <a:fillRect/>
          </a:stretch>
        </p:blipFill>
        <p:spPr>
          <a:xfrm>
            <a:off x="6667985" y="2022971"/>
            <a:ext cx="2097206" cy="2030144"/>
          </a:xfrm>
          <a:prstGeom prst="rect">
            <a:avLst/>
          </a:prstGeom>
        </p:spPr>
      </p:pic>
    </p:spTree>
    <p:extLst>
      <p:ext uri="{BB962C8B-B14F-4D97-AF65-F5344CB8AC3E}">
        <p14:creationId xmlns:p14="http://schemas.microsoft.com/office/powerpoint/2010/main" val="380940547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754880" cy="457203"/>
          </a:xfrm>
        </p:spPr>
        <p:txBody>
          <a:bodyPr/>
          <a:lstStyle/>
          <a:p>
            <a:r>
              <a:rPr lang="en-US" sz="1800"/>
              <a:t>KEEP IT DRY – SOURCES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11</a:t>
            </a:fld>
            <a:endParaRPr lang="en-US"/>
          </a:p>
        </p:txBody>
      </p:sp>
      <p:sp>
        <p:nvSpPr>
          <p:cNvPr id="7" name="Rectangle 6">
            <a:extLst>
              <a:ext uri="{FF2B5EF4-FFF2-40B4-BE49-F238E27FC236}">
                <a16:creationId xmlns:a16="http://schemas.microsoft.com/office/drawing/2014/main" id="{9413C06E-4B36-4BF9-BA10-932A5B9CF387}"/>
              </a:ext>
            </a:extLst>
          </p:cNvPr>
          <p:cNvSpPr/>
          <p:nvPr/>
        </p:nvSpPr>
        <p:spPr bwMode="auto">
          <a:xfrm>
            <a:off x="6593557" y="2380298"/>
            <a:ext cx="2093243" cy="1131326"/>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2400" b="1"/>
              <a:t>WATER VAPOR</a:t>
            </a:r>
          </a:p>
          <a:p>
            <a:pPr marL="342900" indent="-342900">
              <a:buFontTx/>
              <a:buChar char="-"/>
            </a:pPr>
            <a:r>
              <a:rPr lang="en-US" sz="1200"/>
              <a:t>People</a:t>
            </a:r>
          </a:p>
          <a:p>
            <a:pPr marL="342900" indent="-342900">
              <a:buFontTx/>
              <a:buChar char="-"/>
            </a:pPr>
            <a:r>
              <a:rPr lang="en-US" sz="1200"/>
              <a:t>Plants</a:t>
            </a:r>
          </a:p>
          <a:p>
            <a:pPr marL="342900" indent="-342900">
              <a:buFontTx/>
              <a:buChar char="-"/>
            </a:pPr>
            <a:r>
              <a:rPr lang="en-US" sz="1200"/>
              <a:t>Pets </a:t>
            </a:r>
          </a:p>
        </p:txBody>
      </p:sp>
      <p:pic>
        <p:nvPicPr>
          <p:cNvPr id="11" name="Picture 7">
            <a:extLst>
              <a:ext uri="{FF2B5EF4-FFF2-40B4-BE49-F238E27FC236}">
                <a16:creationId xmlns:a16="http://schemas.microsoft.com/office/drawing/2014/main" id="{064F19E7-38BB-419E-BEF6-18E15AF55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76" r="26040" b="1"/>
          <a:stretch/>
        </p:blipFill>
        <p:spPr bwMode="auto">
          <a:xfrm>
            <a:off x="457200" y="1765198"/>
            <a:ext cx="1251600" cy="23615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AE66C0A7-1EC3-453D-8F5B-9A97C68520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422" r="26864" b="2"/>
          <a:stretch/>
        </p:blipFill>
        <p:spPr bwMode="auto">
          <a:xfrm>
            <a:off x="1986488" y="1765198"/>
            <a:ext cx="1250514" cy="23615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2B59E9D9-4B8B-4D74-B10B-73DB5E4193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21" r="34600" b="2"/>
          <a:stretch/>
        </p:blipFill>
        <p:spPr bwMode="auto">
          <a:xfrm>
            <a:off x="3514690" y="1765197"/>
            <a:ext cx="1250448" cy="23615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a:extLst>
              <a:ext uri="{FF2B5EF4-FFF2-40B4-BE49-F238E27FC236}">
                <a16:creationId xmlns:a16="http://schemas.microsoft.com/office/drawing/2014/main" id="{BFAA9AFD-D9C9-42FD-AD8C-3F09DBD819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24" r="17527" b="2"/>
          <a:stretch/>
        </p:blipFill>
        <p:spPr bwMode="auto">
          <a:xfrm>
            <a:off x="5042826" y="1765197"/>
            <a:ext cx="1250448" cy="2361529"/>
          </a:xfrm>
          <a:prstGeom prst="rect">
            <a:avLst/>
          </a:prstGeom>
          <a:noFill/>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0511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754880" cy="457203"/>
          </a:xfrm>
        </p:spPr>
        <p:txBody>
          <a:bodyPr/>
          <a:lstStyle/>
          <a:p>
            <a:r>
              <a:rPr lang="en-US" sz="1800"/>
              <a:t>KEEP IT DRY – SIGNS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12</a:t>
            </a:fld>
            <a:endParaRPr lang="en-US"/>
          </a:p>
        </p:txBody>
      </p:sp>
      <p:pic>
        <p:nvPicPr>
          <p:cNvPr id="2" name="Picture 1">
            <a:extLst>
              <a:ext uri="{FF2B5EF4-FFF2-40B4-BE49-F238E27FC236}">
                <a16:creationId xmlns:a16="http://schemas.microsoft.com/office/drawing/2014/main" id="{A570F819-9EFC-4387-9982-4135D984272B}"/>
              </a:ext>
            </a:extLst>
          </p:cNvPr>
          <p:cNvPicPr>
            <a:picLocks noChangeAspect="1"/>
          </p:cNvPicPr>
          <p:nvPr/>
        </p:nvPicPr>
        <p:blipFill>
          <a:blip r:embed="rId3"/>
          <a:stretch>
            <a:fillRect/>
          </a:stretch>
        </p:blipFill>
        <p:spPr>
          <a:xfrm>
            <a:off x="568787" y="1256997"/>
            <a:ext cx="1673481" cy="1779571"/>
          </a:xfrm>
          <a:prstGeom prst="rect">
            <a:avLst/>
          </a:prstGeom>
        </p:spPr>
      </p:pic>
      <p:pic>
        <p:nvPicPr>
          <p:cNvPr id="3" name="Picture 2">
            <a:extLst>
              <a:ext uri="{FF2B5EF4-FFF2-40B4-BE49-F238E27FC236}">
                <a16:creationId xmlns:a16="http://schemas.microsoft.com/office/drawing/2014/main" id="{A2A004C8-E76E-4EC5-B41D-87DC75223D8D}"/>
              </a:ext>
            </a:extLst>
          </p:cNvPr>
          <p:cNvPicPr>
            <a:picLocks noChangeAspect="1"/>
          </p:cNvPicPr>
          <p:nvPr/>
        </p:nvPicPr>
        <p:blipFill>
          <a:blip r:embed="rId4"/>
          <a:stretch>
            <a:fillRect/>
          </a:stretch>
        </p:blipFill>
        <p:spPr>
          <a:xfrm>
            <a:off x="2301448" y="2571750"/>
            <a:ext cx="1785522" cy="1844305"/>
          </a:xfrm>
          <a:prstGeom prst="rect">
            <a:avLst/>
          </a:prstGeom>
        </p:spPr>
      </p:pic>
      <p:pic>
        <p:nvPicPr>
          <p:cNvPr id="5" name="Picture 4">
            <a:extLst>
              <a:ext uri="{FF2B5EF4-FFF2-40B4-BE49-F238E27FC236}">
                <a16:creationId xmlns:a16="http://schemas.microsoft.com/office/drawing/2014/main" id="{DBF32619-BCFC-4290-B485-F933C32B1041}"/>
              </a:ext>
            </a:extLst>
          </p:cNvPr>
          <p:cNvPicPr>
            <a:picLocks noChangeAspect="1"/>
          </p:cNvPicPr>
          <p:nvPr/>
        </p:nvPicPr>
        <p:blipFill>
          <a:blip r:embed="rId5"/>
          <a:stretch>
            <a:fillRect/>
          </a:stretch>
        </p:blipFill>
        <p:spPr>
          <a:xfrm>
            <a:off x="4182123" y="1256997"/>
            <a:ext cx="1579328" cy="1779571"/>
          </a:xfrm>
          <a:prstGeom prst="rect">
            <a:avLst/>
          </a:prstGeom>
        </p:spPr>
      </p:pic>
      <p:pic>
        <p:nvPicPr>
          <p:cNvPr id="6" name="Picture 5">
            <a:extLst>
              <a:ext uri="{FF2B5EF4-FFF2-40B4-BE49-F238E27FC236}">
                <a16:creationId xmlns:a16="http://schemas.microsoft.com/office/drawing/2014/main" id="{771C0AA1-2E6F-42E3-B878-EAE1771123C7}"/>
              </a:ext>
            </a:extLst>
          </p:cNvPr>
          <p:cNvPicPr>
            <a:picLocks noChangeAspect="1"/>
          </p:cNvPicPr>
          <p:nvPr/>
        </p:nvPicPr>
        <p:blipFill>
          <a:blip r:embed="rId6"/>
          <a:stretch>
            <a:fillRect/>
          </a:stretch>
        </p:blipFill>
        <p:spPr>
          <a:xfrm>
            <a:off x="5856604" y="2571750"/>
            <a:ext cx="1800856" cy="1948771"/>
          </a:xfrm>
          <a:prstGeom prst="rect">
            <a:avLst/>
          </a:prstGeom>
        </p:spPr>
      </p:pic>
    </p:spTree>
    <p:extLst>
      <p:ext uri="{BB962C8B-B14F-4D97-AF65-F5344CB8AC3E}">
        <p14:creationId xmlns:p14="http://schemas.microsoft.com/office/powerpoint/2010/main" val="3164696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754880" cy="457203"/>
          </a:xfrm>
        </p:spPr>
        <p:txBody>
          <a:bodyPr/>
          <a:lstStyle/>
          <a:p>
            <a:r>
              <a:rPr lang="en-US" sz="1800"/>
              <a:t>KEEP IT DRY – SYMPTOMS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13</a:t>
            </a:fld>
            <a:endParaRPr lang="en-US"/>
          </a:p>
        </p:txBody>
      </p:sp>
      <p:sp>
        <p:nvSpPr>
          <p:cNvPr id="10" name="Rectangle 9">
            <a:extLst>
              <a:ext uri="{FF2B5EF4-FFF2-40B4-BE49-F238E27FC236}">
                <a16:creationId xmlns:a16="http://schemas.microsoft.com/office/drawing/2014/main" id="{F8A95801-2CC0-4E5A-AD40-83A1D61061BA}"/>
              </a:ext>
            </a:extLst>
          </p:cNvPr>
          <p:cNvSpPr/>
          <p:nvPr/>
        </p:nvSpPr>
        <p:spPr bwMode="auto">
          <a:xfrm>
            <a:off x="457200" y="2173563"/>
            <a:ext cx="2093243" cy="1356815"/>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2400" b="1"/>
              <a:t>MOLD</a:t>
            </a:r>
          </a:p>
          <a:p>
            <a:pPr marL="342900" indent="-342900">
              <a:buFontTx/>
              <a:buChar char="-"/>
            </a:pPr>
            <a:r>
              <a:rPr lang="en-US" sz="1200"/>
              <a:t>Excess moisture – cause of mold growth indoors</a:t>
            </a:r>
          </a:p>
          <a:p>
            <a:pPr marL="342900" indent="-342900">
              <a:buFontTx/>
              <a:buChar char="-"/>
            </a:pPr>
            <a:r>
              <a:rPr lang="en-US" sz="1200"/>
              <a:t>Needs a carbon source to grow (building materials)</a:t>
            </a:r>
          </a:p>
        </p:txBody>
      </p:sp>
      <p:pic>
        <p:nvPicPr>
          <p:cNvPr id="11" name="Picture 10">
            <a:extLst>
              <a:ext uri="{FF2B5EF4-FFF2-40B4-BE49-F238E27FC236}">
                <a16:creationId xmlns:a16="http://schemas.microsoft.com/office/drawing/2014/main" id="{FDB4ACBF-80A2-4643-B7FE-CB8174D67BDC}"/>
              </a:ext>
            </a:extLst>
          </p:cNvPr>
          <p:cNvPicPr>
            <a:picLocks noChangeAspect="1"/>
          </p:cNvPicPr>
          <p:nvPr/>
        </p:nvPicPr>
        <p:blipFill>
          <a:blip r:embed="rId3"/>
          <a:stretch>
            <a:fillRect/>
          </a:stretch>
        </p:blipFill>
        <p:spPr>
          <a:xfrm>
            <a:off x="3078608" y="1820218"/>
            <a:ext cx="2212985" cy="2187252"/>
          </a:xfrm>
          <a:prstGeom prst="rect">
            <a:avLst/>
          </a:prstGeom>
        </p:spPr>
      </p:pic>
      <p:pic>
        <p:nvPicPr>
          <p:cNvPr id="12" name="Picture 11">
            <a:extLst>
              <a:ext uri="{FF2B5EF4-FFF2-40B4-BE49-F238E27FC236}">
                <a16:creationId xmlns:a16="http://schemas.microsoft.com/office/drawing/2014/main" id="{A460D577-8D0B-4EC8-9569-6B3E5C3D7181}"/>
              </a:ext>
            </a:extLst>
          </p:cNvPr>
          <p:cNvPicPr>
            <a:picLocks noChangeAspect="1"/>
          </p:cNvPicPr>
          <p:nvPr/>
        </p:nvPicPr>
        <p:blipFill>
          <a:blip r:embed="rId4"/>
          <a:stretch>
            <a:fillRect/>
          </a:stretch>
        </p:blipFill>
        <p:spPr>
          <a:xfrm>
            <a:off x="5607542" y="1820219"/>
            <a:ext cx="1985954" cy="2237052"/>
          </a:xfrm>
          <a:prstGeom prst="rect">
            <a:avLst/>
          </a:prstGeom>
        </p:spPr>
      </p:pic>
    </p:spTree>
    <p:extLst>
      <p:ext uri="{BB962C8B-B14F-4D97-AF65-F5344CB8AC3E}">
        <p14:creationId xmlns:p14="http://schemas.microsoft.com/office/powerpoint/2010/main" val="30583706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754880" cy="457203"/>
          </a:xfrm>
        </p:spPr>
        <p:txBody>
          <a:bodyPr/>
          <a:lstStyle/>
          <a:p>
            <a:r>
              <a:rPr lang="en-US" sz="1800"/>
              <a:t>KEEP IT DRY – SYMPTOMS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14</a:t>
            </a:fld>
            <a:endParaRPr lang="en-US"/>
          </a:p>
        </p:txBody>
      </p:sp>
      <p:sp>
        <p:nvSpPr>
          <p:cNvPr id="10" name="Rectangle 9">
            <a:extLst>
              <a:ext uri="{FF2B5EF4-FFF2-40B4-BE49-F238E27FC236}">
                <a16:creationId xmlns:a16="http://schemas.microsoft.com/office/drawing/2014/main" id="{F8A95801-2CC0-4E5A-AD40-83A1D61061BA}"/>
              </a:ext>
            </a:extLst>
          </p:cNvPr>
          <p:cNvSpPr/>
          <p:nvPr/>
        </p:nvSpPr>
        <p:spPr bwMode="auto">
          <a:xfrm>
            <a:off x="457200" y="2173563"/>
            <a:ext cx="2093243" cy="1356815"/>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2400" b="1"/>
              <a:t>MOLD</a:t>
            </a:r>
          </a:p>
          <a:p>
            <a:pPr algn="ctr"/>
            <a:r>
              <a:rPr lang="en-US" sz="2000"/>
              <a:t>*A major health problem</a:t>
            </a:r>
          </a:p>
        </p:txBody>
      </p:sp>
      <p:pic>
        <p:nvPicPr>
          <p:cNvPr id="2" name="Picture 1">
            <a:extLst>
              <a:ext uri="{FF2B5EF4-FFF2-40B4-BE49-F238E27FC236}">
                <a16:creationId xmlns:a16="http://schemas.microsoft.com/office/drawing/2014/main" id="{99C2D965-8C28-42AA-A9B7-A37ECB399769}"/>
              </a:ext>
            </a:extLst>
          </p:cNvPr>
          <p:cNvPicPr>
            <a:picLocks noChangeAspect="1"/>
          </p:cNvPicPr>
          <p:nvPr/>
        </p:nvPicPr>
        <p:blipFill>
          <a:blip r:embed="rId3"/>
          <a:stretch>
            <a:fillRect/>
          </a:stretch>
        </p:blipFill>
        <p:spPr>
          <a:xfrm>
            <a:off x="3395207" y="1816791"/>
            <a:ext cx="4914142" cy="2190727"/>
          </a:xfrm>
          <a:prstGeom prst="rect">
            <a:avLst/>
          </a:prstGeom>
        </p:spPr>
      </p:pic>
    </p:spTree>
    <p:extLst>
      <p:ext uri="{BB962C8B-B14F-4D97-AF65-F5344CB8AC3E}">
        <p14:creationId xmlns:p14="http://schemas.microsoft.com/office/powerpoint/2010/main" val="14811363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361784" y="881103"/>
            <a:ext cx="4754880" cy="457203"/>
          </a:xfrm>
        </p:spPr>
        <p:txBody>
          <a:bodyPr/>
          <a:lstStyle/>
          <a:p>
            <a:r>
              <a:rPr lang="en-US" sz="1800"/>
              <a:t>KEEP IT DRY – SYMPTOMS OF MOISTURE</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15</a:t>
            </a:fld>
            <a:endParaRPr lang="en-US"/>
          </a:p>
        </p:txBody>
      </p:sp>
      <p:graphicFrame>
        <p:nvGraphicFramePr>
          <p:cNvPr id="8" name="Table 7">
            <a:extLst>
              <a:ext uri="{FF2B5EF4-FFF2-40B4-BE49-F238E27FC236}">
                <a16:creationId xmlns:a16="http://schemas.microsoft.com/office/drawing/2014/main" id="{1AC31CCE-FCE5-44FE-9014-F5CC3142C36C}"/>
              </a:ext>
            </a:extLst>
          </p:cNvPr>
          <p:cNvGraphicFramePr>
            <a:graphicFrameLocks noGrp="1"/>
          </p:cNvGraphicFramePr>
          <p:nvPr>
            <p:extLst>
              <p:ext uri="{D42A27DB-BD31-4B8C-83A1-F6EECF244321}">
                <p14:modId xmlns:p14="http://schemas.microsoft.com/office/powerpoint/2010/main" val="877737438"/>
              </p:ext>
            </p:extLst>
          </p:nvPr>
        </p:nvGraphicFramePr>
        <p:xfrm>
          <a:off x="3704136" y="2052201"/>
          <a:ext cx="4754880" cy="1828800"/>
        </p:xfrm>
        <a:graphic>
          <a:graphicData uri="http://schemas.openxmlformats.org/drawingml/2006/table">
            <a:tbl>
              <a:tblPr firstRow="1" bandRow="1">
                <a:tableStyleId>{5C22544A-7EE6-4342-B048-85BDC9FD1C3A}</a:tableStyleId>
              </a:tblPr>
              <a:tblGrid>
                <a:gridCol w="3776232">
                  <a:extLst>
                    <a:ext uri="{9D8B030D-6E8A-4147-A177-3AD203B41FA5}">
                      <a16:colId xmlns:a16="http://schemas.microsoft.com/office/drawing/2014/main" val="3771719522"/>
                    </a:ext>
                  </a:extLst>
                </a:gridCol>
                <a:gridCol w="978648">
                  <a:extLst>
                    <a:ext uri="{9D8B030D-6E8A-4147-A177-3AD203B41FA5}">
                      <a16:colId xmlns:a16="http://schemas.microsoft.com/office/drawing/2014/main" val="2151313846"/>
                    </a:ext>
                  </a:extLst>
                </a:gridCol>
              </a:tblGrid>
              <a:tr h="352885">
                <a:tc>
                  <a:txBody>
                    <a:bodyPr/>
                    <a:lstStyle/>
                    <a:p>
                      <a:r>
                        <a:rPr lang="en-US" altLang="en-US" sz="1800" b="1">
                          <a:solidFill>
                            <a:schemeClr val="tx1"/>
                          </a:solidFill>
                        </a:rPr>
                        <a:t>Optimal growth temperature:</a:t>
                      </a:r>
                      <a:endParaRPr lang="en-US" sz="1800" b="1">
                        <a:solidFill>
                          <a:schemeClr val="tx1"/>
                        </a:solidFill>
                      </a:endParaRPr>
                    </a:p>
                  </a:txBody>
                  <a:tcPr/>
                </a:tc>
                <a:tc>
                  <a:txBody>
                    <a:bodyPr/>
                    <a:lstStyle/>
                    <a:p>
                      <a:r>
                        <a:rPr lang="en-US" altLang="en-US" sz="1600" b="1">
                          <a:solidFill>
                            <a:schemeClr val="tx1"/>
                          </a:solidFill>
                        </a:rPr>
                        <a:t>68</a:t>
                      </a:r>
                      <a:r>
                        <a:rPr lang="en-US" altLang="en-US" sz="1600" b="1" baseline="30000">
                          <a:solidFill>
                            <a:schemeClr val="tx1"/>
                          </a:solidFill>
                        </a:rPr>
                        <a:t>o</a:t>
                      </a:r>
                      <a:r>
                        <a:rPr lang="en-US" altLang="en-US" sz="1600" b="1">
                          <a:solidFill>
                            <a:schemeClr val="tx1"/>
                          </a:solidFill>
                        </a:rPr>
                        <a:t>-86</a:t>
                      </a:r>
                      <a:r>
                        <a:rPr lang="en-US" altLang="en-US" sz="1600" b="1" baseline="30000">
                          <a:solidFill>
                            <a:schemeClr val="tx1"/>
                          </a:solidFill>
                        </a:rPr>
                        <a:t>o</a:t>
                      </a:r>
                      <a:r>
                        <a:rPr lang="en-US" altLang="en-US" sz="1600" b="1">
                          <a:solidFill>
                            <a:schemeClr val="tx1"/>
                          </a:solidFill>
                        </a:rPr>
                        <a:t> F</a:t>
                      </a:r>
                      <a:endParaRPr lang="en-US" sz="1600" b="1">
                        <a:solidFill>
                          <a:schemeClr val="tx1"/>
                        </a:solidFill>
                      </a:endParaRPr>
                    </a:p>
                  </a:txBody>
                  <a:tcPr/>
                </a:tc>
                <a:extLst>
                  <a:ext uri="{0D108BD9-81ED-4DB2-BD59-A6C34878D82A}">
                    <a16:rowId xmlns:a16="http://schemas.microsoft.com/office/drawing/2014/main" val="4043783174"/>
                  </a:ext>
                </a:extLst>
              </a:tr>
              <a:tr h="352885">
                <a:tc>
                  <a:txBody>
                    <a:bodyPr/>
                    <a:lstStyle/>
                    <a:p>
                      <a:r>
                        <a:rPr lang="en-US" altLang="en-US" sz="1800" b="1">
                          <a:solidFill>
                            <a:schemeClr val="tx1"/>
                          </a:solidFill>
                        </a:rPr>
                        <a:t>Relative humidity:</a:t>
                      </a:r>
                      <a:endParaRPr lang="en-US" sz="1800" b="1">
                        <a:solidFill>
                          <a:schemeClr val="tx1"/>
                        </a:solidFill>
                      </a:endParaRPr>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altLang="en-US" sz="1600" b="1">
                          <a:solidFill>
                            <a:schemeClr val="tx1"/>
                          </a:solidFill>
                        </a:rPr>
                        <a:t>&gt;70%</a:t>
                      </a:r>
                    </a:p>
                  </a:txBody>
                  <a:tcPr/>
                </a:tc>
                <a:extLst>
                  <a:ext uri="{0D108BD9-81ED-4DB2-BD59-A6C34878D82A}">
                    <a16:rowId xmlns:a16="http://schemas.microsoft.com/office/drawing/2014/main" val="3019581130"/>
                  </a:ext>
                </a:extLst>
              </a:tr>
              <a:tr h="352885">
                <a:tc>
                  <a:txBody>
                    <a:bodyPr/>
                    <a:lstStyle/>
                    <a:p>
                      <a:r>
                        <a:rPr lang="en-US" altLang="en-US" sz="1800" b="1">
                          <a:solidFill>
                            <a:schemeClr val="tx1"/>
                          </a:solidFill>
                        </a:rPr>
                        <a:t>Growth slows down: </a:t>
                      </a:r>
                      <a:endParaRPr lang="en-US" sz="1800" b="1">
                        <a:solidFill>
                          <a:schemeClr val="tx1"/>
                        </a:solidFill>
                      </a:endParaRPr>
                    </a:p>
                  </a:txBody>
                  <a:tcPr/>
                </a:tc>
                <a:tc>
                  <a:txBody>
                    <a:bodyPr/>
                    <a:lstStyle/>
                    <a:p>
                      <a:r>
                        <a:rPr lang="en-US" altLang="en-US" sz="1600" b="1">
                          <a:solidFill>
                            <a:schemeClr val="tx1"/>
                          </a:solidFill>
                        </a:rPr>
                        <a:t>&lt; 68</a:t>
                      </a:r>
                      <a:r>
                        <a:rPr lang="en-US" altLang="en-US" sz="1600" b="1" baseline="30000">
                          <a:solidFill>
                            <a:schemeClr val="tx1"/>
                          </a:solidFill>
                        </a:rPr>
                        <a:t>o</a:t>
                      </a:r>
                      <a:r>
                        <a:rPr lang="en-US" altLang="en-US" sz="1600" b="1">
                          <a:solidFill>
                            <a:schemeClr val="tx1"/>
                          </a:solidFill>
                        </a:rPr>
                        <a:t>F </a:t>
                      </a:r>
                      <a:endParaRPr lang="en-US" sz="1600" b="1">
                        <a:solidFill>
                          <a:schemeClr val="tx1"/>
                        </a:solidFill>
                      </a:endParaRPr>
                    </a:p>
                  </a:txBody>
                  <a:tcPr/>
                </a:tc>
                <a:extLst>
                  <a:ext uri="{0D108BD9-81ED-4DB2-BD59-A6C34878D82A}">
                    <a16:rowId xmlns:a16="http://schemas.microsoft.com/office/drawing/2014/main" val="4162465026"/>
                  </a:ext>
                </a:extLst>
              </a:tr>
              <a:tr h="352885">
                <a:tc>
                  <a:txBody>
                    <a:bodyPr/>
                    <a:lstStyle/>
                    <a:p>
                      <a:r>
                        <a:rPr lang="en-US" altLang="en-US" sz="1800" b="1">
                          <a:solidFill>
                            <a:schemeClr val="tx1"/>
                          </a:solidFill>
                        </a:rPr>
                        <a:t>Best factor for control is keeping RH:</a:t>
                      </a:r>
                      <a:endParaRPr lang="en-US" sz="1800" b="1">
                        <a:solidFill>
                          <a:schemeClr val="tx1"/>
                        </a:solidFill>
                      </a:endParaRPr>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altLang="en-US" sz="1600" b="1">
                          <a:solidFill>
                            <a:schemeClr val="tx1"/>
                          </a:solidFill>
                        </a:rPr>
                        <a:t>&lt; 60%</a:t>
                      </a:r>
                    </a:p>
                  </a:txBody>
                  <a:tcPr/>
                </a:tc>
                <a:extLst>
                  <a:ext uri="{0D108BD9-81ED-4DB2-BD59-A6C34878D82A}">
                    <a16:rowId xmlns:a16="http://schemas.microsoft.com/office/drawing/2014/main" val="2404570"/>
                  </a:ext>
                </a:extLst>
              </a:tr>
              <a:tr h="352885">
                <a:tc>
                  <a:txBody>
                    <a:bodyPr/>
                    <a:lstStyle/>
                    <a:p>
                      <a:r>
                        <a:rPr lang="en-US" altLang="en-US" sz="1800" b="1">
                          <a:solidFill>
                            <a:schemeClr val="tx1"/>
                          </a:solidFill>
                        </a:rPr>
                        <a:t>AC/dehumidifier keep the RH levels: </a:t>
                      </a:r>
                      <a:endParaRPr lang="en-US" sz="1800" b="1">
                        <a:solidFill>
                          <a:schemeClr val="tx1"/>
                        </a:solidFill>
                      </a:endParaRPr>
                    </a:p>
                  </a:txBody>
                  <a:tcPr/>
                </a:tc>
                <a:tc>
                  <a:txBody>
                    <a:bodyPr/>
                    <a:lstStyle/>
                    <a:p>
                      <a:pPr marL="0" marR="0" lvl="0" indent="0" algn="l" defTabSz="685749" rtl="0" eaLnBrk="1" fontAlgn="auto" latinLnBrk="0" hangingPunct="1">
                        <a:lnSpc>
                          <a:spcPct val="100000"/>
                        </a:lnSpc>
                        <a:spcBef>
                          <a:spcPts val="0"/>
                        </a:spcBef>
                        <a:spcAft>
                          <a:spcPts val="0"/>
                        </a:spcAft>
                        <a:buClrTx/>
                        <a:buSzTx/>
                        <a:buFontTx/>
                        <a:buNone/>
                        <a:tabLst/>
                        <a:defRPr/>
                      </a:pPr>
                      <a:r>
                        <a:rPr lang="en-US" altLang="en-US" sz="1600" b="1">
                          <a:solidFill>
                            <a:schemeClr val="tx1"/>
                          </a:solidFill>
                        </a:rPr>
                        <a:t>&lt; 50%</a:t>
                      </a:r>
                    </a:p>
                  </a:txBody>
                  <a:tcPr/>
                </a:tc>
                <a:extLst>
                  <a:ext uri="{0D108BD9-81ED-4DB2-BD59-A6C34878D82A}">
                    <a16:rowId xmlns:a16="http://schemas.microsoft.com/office/drawing/2014/main" val="4146175551"/>
                  </a:ext>
                </a:extLst>
              </a:tr>
            </a:tbl>
          </a:graphicData>
        </a:graphic>
      </p:graphicFrame>
      <p:pic>
        <p:nvPicPr>
          <p:cNvPr id="9" name="Picture 8">
            <a:extLst>
              <a:ext uri="{FF2B5EF4-FFF2-40B4-BE49-F238E27FC236}">
                <a16:creationId xmlns:a16="http://schemas.microsoft.com/office/drawing/2014/main" id="{9A33FA46-23DD-4782-8B5D-750429BACA4F}"/>
              </a:ext>
            </a:extLst>
          </p:cNvPr>
          <p:cNvPicPr>
            <a:picLocks noChangeAspect="1"/>
          </p:cNvPicPr>
          <p:nvPr/>
        </p:nvPicPr>
        <p:blipFill rotWithShape="1">
          <a:blip r:embed="rId3"/>
          <a:srcRect l="9362" r="17600" b="2586"/>
          <a:stretch/>
        </p:blipFill>
        <p:spPr>
          <a:xfrm>
            <a:off x="741451" y="1709991"/>
            <a:ext cx="2695398" cy="2552406"/>
          </a:xfrm>
          <a:prstGeom prst="rect">
            <a:avLst/>
          </a:prstGeom>
        </p:spPr>
      </p:pic>
    </p:spTree>
    <p:extLst>
      <p:ext uri="{BB962C8B-B14F-4D97-AF65-F5344CB8AC3E}">
        <p14:creationId xmlns:p14="http://schemas.microsoft.com/office/powerpoint/2010/main" val="75371357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361783" y="881103"/>
            <a:ext cx="5506279" cy="457203"/>
          </a:xfrm>
        </p:spPr>
        <p:txBody>
          <a:bodyPr/>
          <a:lstStyle/>
          <a:p>
            <a:r>
              <a:rPr lang="en-US" sz="1800"/>
              <a:t>KEEP IT DRY – </a:t>
            </a:r>
            <a:r>
              <a:rPr lang="en-US"/>
              <a:t>EDUCATION</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16</a:t>
            </a:fld>
            <a:endParaRPr lang="en-US"/>
          </a:p>
        </p:txBody>
      </p:sp>
      <p:sp>
        <p:nvSpPr>
          <p:cNvPr id="7" name="Text Box 10">
            <a:extLst>
              <a:ext uri="{FF2B5EF4-FFF2-40B4-BE49-F238E27FC236}">
                <a16:creationId xmlns:a16="http://schemas.microsoft.com/office/drawing/2014/main" id="{7EC99C3A-D7CF-4688-93B6-AC8B4A456A77}"/>
              </a:ext>
            </a:extLst>
          </p:cNvPr>
          <p:cNvSpPr txBox="1">
            <a:spLocks noChangeArrowheads="1"/>
          </p:cNvSpPr>
          <p:nvPr/>
        </p:nvSpPr>
        <p:spPr bwMode="auto">
          <a:xfrm>
            <a:off x="433344" y="1569842"/>
            <a:ext cx="3041375" cy="726161"/>
          </a:xfrm>
          <a:prstGeom prst="rect">
            <a:avLst/>
          </a:prstGeom>
          <a:solidFill>
            <a:schemeClr val="accent1">
              <a:lumMod val="20000"/>
              <a:lumOff val="80000"/>
            </a:schemeClr>
          </a:solidFill>
          <a:ln>
            <a:noFill/>
          </a:ln>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defTabSz="685800">
              <a:lnSpc>
                <a:spcPct val="120000"/>
              </a:lnSpc>
            </a:pPr>
            <a:r>
              <a:rPr lang="en-US" sz="1800" b="1">
                <a:latin typeface="+mj-lt"/>
                <a:cs typeface="Arial" panose="020B0604020202020204" pitchFamily="34" charset="0"/>
              </a:rPr>
              <a:t>TIPS &amp; TECHNIQUES </a:t>
            </a:r>
            <a:r>
              <a:rPr lang="en-US" sz="1800">
                <a:latin typeface="+mj-lt"/>
                <a:cs typeface="Arial" panose="020B0604020202020204" pitchFamily="34" charset="0"/>
              </a:rPr>
              <a:t>– MOLD</a:t>
            </a:r>
          </a:p>
          <a:p>
            <a:pPr marL="0" indent="0" defTabSz="685800">
              <a:lnSpc>
                <a:spcPct val="120000"/>
              </a:lnSpc>
            </a:pPr>
            <a:r>
              <a:rPr lang="en-US" sz="1800">
                <a:latin typeface="+mj-lt"/>
                <a:cs typeface="Arial" panose="020B0604020202020204" pitchFamily="34" charset="0"/>
              </a:rPr>
              <a:t>- EPA Guidelines</a:t>
            </a:r>
          </a:p>
        </p:txBody>
      </p:sp>
      <p:sp>
        <p:nvSpPr>
          <p:cNvPr id="8" name="Rectangle 7">
            <a:extLst>
              <a:ext uri="{FF2B5EF4-FFF2-40B4-BE49-F238E27FC236}">
                <a16:creationId xmlns:a16="http://schemas.microsoft.com/office/drawing/2014/main" id="{B3EBAB9D-48D8-43FF-9E15-8A561710F9D2}"/>
              </a:ext>
            </a:extLst>
          </p:cNvPr>
          <p:cNvSpPr/>
          <p:nvPr/>
        </p:nvSpPr>
        <p:spPr>
          <a:xfrm>
            <a:off x="1406382" y="3517891"/>
            <a:ext cx="1967951" cy="907941"/>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i="0">
                <a:effectLst/>
                <a:latin typeface="+mj-lt"/>
              </a:rPr>
              <a:t>Fix plumbing leaks as soon as possible</a:t>
            </a:r>
          </a:p>
          <a:p>
            <a:pPr>
              <a:spcAft>
                <a:spcPts val="300"/>
              </a:spcAft>
            </a:pPr>
            <a:r>
              <a:rPr lang="en-US" sz="1200">
                <a:latin typeface="+mj-lt"/>
              </a:rPr>
              <a:t>- </a:t>
            </a:r>
            <a:r>
              <a:rPr lang="en-US" sz="1200" i="0">
                <a:effectLst/>
                <a:latin typeface="+mj-lt"/>
              </a:rPr>
              <a:t>Dry all items completely</a:t>
            </a:r>
          </a:p>
          <a:p>
            <a:pPr marL="257175" indent="-257175">
              <a:spcAft>
                <a:spcPts val="300"/>
              </a:spcAft>
              <a:buFont typeface="+mj-lt"/>
              <a:buAutoNum type="arabicPeriod"/>
            </a:pPr>
            <a:endParaRPr lang="en-US" sz="1200"/>
          </a:p>
        </p:txBody>
      </p:sp>
      <p:sp>
        <p:nvSpPr>
          <p:cNvPr id="9" name="Rectangle 8">
            <a:extLst>
              <a:ext uri="{FF2B5EF4-FFF2-40B4-BE49-F238E27FC236}">
                <a16:creationId xmlns:a16="http://schemas.microsoft.com/office/drawing/2014/main" id="{C54BBDC8-1B35-4F70-874B-CD4D131AD609}"/>
              </a:ext>
            </a:extLst>
          </p:cNvPr>
          <p:cNvSpPr/>
          <p:nvPr/>
        </p:nvSpPr>
        <p:spPr>
          <a:xfrm>
            <a:off x="3007578" y="2585603"/>
            <a:ext cx="1967951" cy="684803"/>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a:t>Scrub mold off hard surfaces with detergent &amp; water</a:t>
            </a:r>
          </a:p>
          <a:p>
            <a:pPr>
              <a:spcAft>
                <a:spcPts val="300"/>
              </a:spcAft>
            </a:pPr>
            <a:r>
              <a:rPr lang="en-US" sz="1200"/>
              <a:t>- Dry completely</a:t>
            </a:r>
          </a:p>
        </p:txBody>
      </p:sp>
      <p:sp>
        <p:nvSpPr>
          <p:cNvPr id="10" name="Rectangle 9">
            <a:extLst>
              <a:ext uri="{FF2B5EF4-FFF2-40B4-BE49-F238E27FC236}">
                <a16:creationId xmlns:a16="http://schemas.microsoft.com/office/drawing/2014/main" id="{E2C3E60C-94BC-4A7D-AD7A-02BFE3403BDC}"/>
              </a:ext>
            </a:extLst>
          </p:cNvPr>
          <p:cNvSpPr/>
          <p:nvPr/>
        </p:nvSpPr>
        <p:spPr>
          <a:xfrm>
            <a:off x="3683439" y="3520873"/>
            <a:ext cx="1967951" cy="1054135"/>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a:t>Absorbent or porous materials (ceiling tiles, carpet) – best option is to throw away</a:t>
            </a:r>
          </a:p>
          <a:p>
            <a:pPr>
              <a:spcAft>
                <a:spcPts val="300"/>
              </a:spcAft>
            </a:pPr>
            <a:endParaRPr lang="en-US" sz="1200"/>
          </a:p>
        </p:txBody>
      </p:sp>
      <p:sp>
        <p:nvSpPr>
          <p:cNvPr id="11" name="Rectangle 10">
            <a:extLst>
              <a:ext uri="{FF2B5EF4-FFF2-40B4-BE49-F238E27FC236}">
                <a16:creationId xmlns:a16="http://schemas.microsoft.com/office/drawing/2014/main" id="{9D6D6175-AE77-4D75-B157-18AEB9A798EE}"/>
              </a:ext>
            </a:extLst>
          </p:cNvPr>
          <p:cNvSpPr/>
          <p:nvPr/>
        </p:nvSpPr>
        <p:spPr>
          <a:xfrm>
            <a:off x="6269601" y="3336207"/>
            <a:ext cx="1967951" cy="1238801"/>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a:t>Do not paint or caulk moldy surfaces</a:t>
            </a:r>
          </a:p>
          <a:p>
            <a:pPr>
              <a:spcAft>
                <a:spcPts val="300"/>
              </a:spcAft>
            </a:pPr>
            <a:r>
              <a:rPr lang="en-US" sz="1200"/>
              <a:t>- Clean up the mold and dry the surfaces before painting - Paint applied over moldy surfaces is likely to peel</a:t>
            </a:r>
          </a:p>
        </p:txBody>
      </p:sp>
      <p:sp>
        <p:nvSpPr>
          <p:cNvPr id="13" name="Rectangle 12">
            <a:extLst>
              <a:ext uri="{FF2B5EF4-FFF2-40B4-BE49-F238E27FC236}">
                <a16:creationId xmlns:a16="http://schemas.microsoft.com/office/drawing/2014/main" id="{5BE76658-AC0E-49D7-9EC0-A00C666B0C5E}"/>
              </a:ext>
            </a:extLst>
          </p:cNvPr>
          <p:cNvSpPr/>
          <p:nvPr/>
        </p:nvSpPr>
        <p:spPr>
          <a:xfrm>
            <a:off x="5195523" y="2034094"/>
            <a:ext cx="2954564" cy="1075312"/>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b="1"/>
              <a:t>BATHROOM TIP</a:t>
            </a:r>
          </a:p>
          <a:p>
            <a:pPr>
              <a:spcAft>
                <a:spcPts val="300"/>
              </a:spcAft>
            </a:pPr>
            <a:r>
              <a:rPr lang="en-US" sz="1200"/>
              <a:t>- increasing ventilation (running a fan or opening a window) &amp; cleaning more frequently will usually prevent mold from recurring/keep to a minimum</a:t>
            </a:r>
          </a:p>
        </p:txBody>
      </p:sp>
    </p:spTree>
    <p:extLst>
      <p:ext uri="{BB962C8B-B14F-4D97-AF65-F5344CB8AC3E}">
        <p14:creationId xmlns:p14="http://schemas.microsoft.com/office/powerpoint/2010/main" val="207143886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361783" y="881103"/>
            <a:ext cx="5506279" cy="457203"/>
          </a:xfrm>
        </p:spPr>
        <p:txBody>
          <a:bodyPr/>
          <a:lstStyle/>
          <a:p>
            <a:r>
              <a:rPr lang="en-US" sz="1800"/>
              <a:t>KEEP IT DRY</a:t>
            </a:r>
            <a:endParaRPr lang="en-US"/>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17</a:t>
            </a:fld>
            <a:endParaRPr lang="en-US"/>
          </a:p>
        </p:txBody>
      </p:sp>
      <p:pic>
        <p:nvPicPr>
          <p:cNvPr id="8" name="Picture 7">
            <a:extLst>
              <a:ext uri="{FF2B5EF4-FFF2-40B4-BE49-F238E27FC236}">
                <a16:creationId xmlns:a16="http://schemas.microsoft.com/office/drawing/2014/main" id="{2E8BEFE2-56E3-4BD0-B6A0-61D3295E8E35}"/>
              </a:ext>
            </a:extLst>
          </p:cNvPr>
          <p:cNvPicPr>
            <a:picLocks noChangeAspect="1"/>
          </p:cNvPicPr>
          <p:nvPr/>
        </p:nvPicPr>
        <p:blipFill>
          <a:blip r:embed="rId3"/>
          <a:stretch>
            <a:fillRect/>
          </a:stretch>
        </p:blipFill>
        <p:spPr>
          <a:xfrm>
            <a:off x="5311926" y="1862095"/>
            <a:ext cx="2352675" cy="1943100"/>
          </a:xfrm>
          <a:prstGeom prst="rect">
            <a:avLst/>
          </a:prstGeom>
        </p:spPr>
      </p:pic>
      <p:sp>
        <p:nvSpPr>
          <p:cNvPr id="7" name="TextBox 6">
            <a:extLst>
              <a:ext uri="{FF2B5EF4-FFF2-40B4-BE49-F238E27FC236}">
                <a16:creationId xmlns:a16="http://schemas.microsoft.com/office/drawing/2014/main" id="{8ED2C906-2DF6-448E-BA27-96B87BAFFDB5}"/>
              </a:ext>
            </a:extLst>
          </p:cNvPr>
          <p:cNvSpPr txBox="1"/>
          <p:nvPr/>
        </p:nvSpPr>
        <p:spPr>
          <a:xfrm>
            <a:off x="361783" y="1923295"/>
            <a:ext cx="4572000" cy="2339102"/>
          </a:xfrm>
          <a:prstGeom prst="rect">
            <a:avLst/>
          </a:prstGeom>
          <a:noFill/>
        </p:spPr>
        <p:txBody>
          <a:bodyPr wrap="square">
            <a:spAutoFit/>
          </a:bodyPr>
          <a:lstStyle/>
          <a:p>
            <a:r>
              <a:rPr lang="en-US" sz="2000" b="1"/>
              <a:t>A dry home will</a:t>
            </a:r>
            <a:r>
              <a:rPr lang="en-US" sz="1400"/>
              <a:t>:</a:t>
            </a:r>
          </a:p>
          <a:p>
            <a:endParaRPr lang="en-US" sz="1400"/>
          </a:p>
          <a:p>
            <a:pPr marL="285750" indent="-285750">
              <a:buFontTx/>
              <a:buChar char="-"/>
            </a:pPr>
            <a:r>
              <a:rPr lang="en-US" sz="1600" i="1"/>
              <a:t>Reduce moisture—preventing a hospitable environment for dust mite, roaches, and rodents</a:t>
            </a:r>
            <a:endParaRPr lang="en-US" sz="1600"/>
          </a:p>
          <a:p>
            <a:pPr marL="285750" indent="-285750">
              <a:buFontTx/>
              <a:buChar char="-"/>
            </a:pPr>
            <a:r>
              <a:rPr lang="en-US" sz="1600"/>
              <a:t>Prevents mold growth</a:t>
            </a:r>
          </a:p>
          <a:p>
            <a:pPr marL="285750" indent="-285750">
              <a:buFontTx/>
              <a:buChar char="-"/>
            </a:pPr>
            <a:r>
              <a:rPr lang="en-US" sz="1600"/>
              <a:t>Reduce potential indoor allergens &amp; environmental triggers</a:t>
            </a:r>
          </a:p>
          <a:p>
            <a:pPr marL="285750" indent="-285750">
              <a:buFontTx/>
              <a:buChar char="-"/>
            </a:pPr>
            <a:r>
              <a:rPr lang="en-US" sz="1600"/>
              <a:t>Reduces potential for illnesses &amp; household injuries</a:t>
            </a:r>
          </a:p>
        </p:txBody>
      </p:sp>
    </p:spTree>
    <p:extLst>
      <p:ext uri="{BB962C8B-B14F-4D97-AF65-F5344CB8AC3E}">
        <p14:creationId xmlns:p14="http://schemas.microsoft.com/office/powerpoint/2010/main" val="32994580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B46436-DD11-41CA-A063-E24E75B2FB74}"/>
              </a:ext>
            </a:extLst>
          </p:cNvPr>
          <p:cNvPicPr>
            <a:picLocks noChangeAspect="1"/>
          </p:cNvPicPr>
          <p:nvPr/>
        </p:nvPicPr>
        <p:blipFill>
          <a:blip r:embed="rId3"/>
          <a:stretch>
            <a:fillRect/>
          </a:stretch>
        </p:blipFill>
        <p:spPr>
          <a:xfrm>
            <a:off x="4983059" y="2338148"/>
            <a:ext cx="2248639" cy="1507872"/>
          </a:xfrm>
          <a:prstGeom prst="rect">
            <a:avLst/>
          </a:prstGeom>
        </p:spPr>
      </p:pic>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WELL-VENTILATED</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18</a:t>
            </a:fld>
            <a:endParaRPr lang="en-US"/>
          </a:p>
        </p:txBody>
      </p:sp>
      <p:sp>
        <p:nvSpPr>
          <p:cNvPr id="2" name="TextBox 1">
            <a:extLst>
              <a:ext uri="{FF2B5EF4-FFF2-40B4-BE49-F238E27FC236}">
                <a16:creationId xmlns:a16="http://schemas.microsoft.com/office/drawing/2014/main" id="{B3963439-E5BE-499A-88C5-FD98BF8294B6}"/>
              </a:ext>
            </a:extLst>
          </p:cNvPr>
          <p:cNvSpPr txBox="1"/>
          <p:nvPr/>
        </p:nvSpPr>
        <p:spPr>
          <a:xfrm>
            <a:off x="489004" y="2093288"/>
            <a:ext cx="4277801" cy="2003728"/>
          </a:xfrm>
          <a:prstGeom prst="rect">
            <a:avLst/>
          </a:prstGeom>
          <a:noFill/>
        </p:spPr>
        <p:txBody>
          <a:bodyPr wrap="square" lIns="0" tIns="0" rIns="0" bIns="0" rtlCol="0">
            <a:noAutofit/>
          </a:bodyPr>
          <a:lstStyle/>
          <a:p>
            <a:r>
              <a:rPr lang="en-US" sz="2000" b="1"/>
              <a:t>A well-ventilated home:</a:t>
            </a:r>
          </a:p>
          <a:p>
            <a:endParaRPr lang="en-US" sz="1600"/>
          </a:p>
          <a:p>
            <a:pPr marL="285750" indent="-285750">
              <a:buFontTx/>
              <a:buChar char="-"/>
            </a:pPr>
            <a:r>
              <a:rPr lang="en-US" sz="1600" i="1"/>
              <a:t>Improves</a:t>
            </a:r>
            <a:r>
              <a:rPr lang="en-US" sz="1600"/>
              <a:t> respiratory health</a:t>
            </a:r>
          </a:p>
          <a:p>
            <a:pPr marL="285750" indent="-285750">
              <a:buFontTx/>
              <a:buChar char="-"/>
            </a:pPr>
            <a:r>
              <a:rPr lang="en-US" sz="1600" u="sng"/>
              <a:t>Removes moisture </a:t>
            </a:r>
            <a:r>
              <a:rPr lang="en-US" sz="1600"/>
              <a:t>- reduces mold growth</a:t>
            </a:r>
          </a:p>
          <a:p>
            <a:pPr marL="285750" indent="-285750">
              <a:buFontTx/>
              <a:buChar char="-"/>
            </a:pPr>
            <a:r>
              <a:rPr lang="en-US" sz="1600"/>
              <a:t>Dilutes or remove contaminants - reducing their harmful effects</a:t>
            </a:r>
          </a:p>
          <a:p>
            <a:pPr marL="285750" indent="-285750">
              <a:buFontTx/>
              <a:buChar char="-"/>
            </a:pPr>
            <a:r>
              <a:rPr lang="en-US" sz="1600"/>
              <a:t>Free of environmental tobacco smoke</a:t>
            </a:r>
          </a:p>
          <a:p>
            <a:endParaRPr lang="en-US" sz="1600"/>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pic>
        <p:nvPicPr>
          <p:cNvPr id="11" name="Picture 10">
            <a:extLst>
              <a:ext uri="{FF2B5EF4-FFF2-40B4-BE49-F238E27FC236}">
                <a16:creationId xmlns:a16="http://schemas.microsoft.com/office/drawing/2014/main" id="{98E7C106-DDB6-48CD-91BD-270325AE9C58}"/>
              </a:ext>
            </a:extLst>
          </p:cNvPr>
          <p:cNvPicPr>
            <a:picLocks noChangeAspect="1"/>
          </p:cNvPicPr>
          <p:nvPr/>
        </p:nvPicPr>
        <p:blipFill>
          <a:blip r:embed="rId4"/>
          <a:stretch>
            <a:fillRect/>
          </a:stretch>
        </p:blipFill>
        <p:spPr>
          <a:xfrm>
            <a:off x="5999309" y="413534"/>
            <a:ext cx="2317755" cy="2244175"/>
          </a:xfrm>
          <a:prstGeom prst="rect">
            <a:avLst/>
          </a:prstGeom>
        </p:spPr>
      </p:pic>
      <p:pic>
        <p:nvPicPr>
          <p:cNvPr id="10" name="Picture 9" descr="A picture containing appliance, indoor, wall, white goods&#10;&#10;Description automatically generated">
            <a:extLst>
              <a:ext uri="{FF2B5EF4-FFF2-40B4-BE49-F238E27FC236}">
                <a16:creationId xmlns:a16="http://schemas.microsoft.com/office/drawing/2014/main" id="{9A04CEC1-FA42-4DBA-B320-9E9102B9D5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0706"/>
          <a:stretch/>
        </p:blipFill>
        <p:spPr>
          <a:xfrm rot="5400000">
            <a:off x="4829014" y="567580"/>
            <a:ext cx="1924613" cy="1616523"/>
          </a:xfrm>
          <a:prstGeom prst="rect">
            <a:avLst/>
          </a:prstGeom>
          <a:ln w="19050">
            <a:solidFill>
              <a:schemeClr val="tx1"/>
            </a:solidFill>
          </a:ln>
        </p:spPr>
      </p:pic>
      <p:pic>
        <p:nvPicPr>
          <p:cNvPr id="13" name="Picture 12">
            <a:extLst>
              <a:ext uri="{FF2B5EF4-FFF2-40B4-BE49-F238E27FC236}">
                <a16:creationId xmlns:a16="http://schemas.microsoft.com/office/drawing/2014/main" id="{9257036D-EFC2-4148-8A72-E63AADCC25A0}"/>
              </a:ext>
            </a:extLst>
          </p:cNvPr>
          <p:cNvPicPr>
            <a:picLocks noChangeAspect="1"/>
          </p:cNvPicPr>
          <p:nvPr/>
        </p:nvPicPr>
        <p:blipFill>
          <a:blip r:embed="rId6"/>
          <a:stretch>
            <a:fillRect/>
          </a:stretch>
        </p:blipFill>
        <p:spPr>
          <a:xfrm>
            <a:off x="6903307" y="2657709"/>
            <a:ext cx="1576807" cy="1435201"/>
          </a:xfrm>
          <a:prstGeom prst="rect">
            <a:avLst/>
          </a:prstGeom>
          <a:ln w="19050">
            <a:solidFill>
              <a:schemeClr val="tx1"/>
            </a:solidFill>
          </a:ln>
        </p:spPr>
      </p:pic>
    </p:spTree>
    <p:extLst>
      <p:ext uri="{BB962C8B-B14F-4D97-AF65-F5344CB8AC3E}">
        <p14:creationId xmlns:p14="http://schemas.microsoft.com/office/powerpoint/2010/main" val="143658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HEALTHY HOMES</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a:t>
            </a:fld>
            <a:endParaRPr lang="en-US"/>
          </a:p>
        </p:txBody>
      </p:sp>
      <p:sp>
        <p:nvSpPr>
          <p:cNvPr id="11" name="TextBox 10">
            <a:extLst>
              <a:ext uri="{FF2B5EF4-FFF2-40B4-BE49-F238E27FC236}">
                <a16:creationId xmlns:a16="http://schemas.microsoft.com/office/drawing/2014/main" id="{58753149-7BDD-4DE7-BD3A-FC7E402F517A}"/>
              </a:ext>
            </a:extLst>
          </p:cNvPr>
          <p:cNvSpPr txBox="1"/>
          <p:nvPr/>
        </p:nvSpPr>
        <p:spPr>
          <a:xfrm>
            <a:off x="457200" y="1683470"/>
            <a:ext cx="7552592" cy="2585323"/>
          </a:xfrm>
          <a:prstGeom prst="rect">
            <a:avLst/>
          </a:prstGeom>
          <a:noFill/>
        </p:spPr>
        <p:txBody>
          <a:bodyPr wrap="square">
            <a:spAutoFit/>
          </a:bodyPr>
          <a:lstStyle/>
          <a:p>
            <a:pPr marL="0" indent="0">
              <a:buNone/>
            </a:pPr>
            <a:r>
              <a:rPr lang="en-US" altLang="en-US" sz="1400">
                <a:solidFill>
                  <a:schemeClr val="tx1"/>
                </a:solidFill>
                <a:latin typeface="Arial Narrow" panose="020B0606020202030204" pitchFamily="34" charset="0"/>
                <a:cs typeface="Levenim MT" panose="02010502060101010101" pitchFamily="2" charset="-79"/>
              </a:rPr>
              <a:t>A healthy home is one that is marked not only by the absence of health and safety threats (lead, indoor allergens, radon, carbon monoxide) in the built environment, but also one that nourishes physical, mental, social and environmental well-being.</a:t>
            </a:r>
          </a:p>
          <a:p>
            <a:pPr marL="0" indent="0">
              <a:buNone/>
            </a:pPr>
            <a:r>
              <a:rPr lang="en-US" altLang="en-US" sz="1600" b="1">
                <a:solidFill>
                  <a:schemeClr val="tx1"/>
                </a:solidFill>
                <a:latin typeface="Arial Narrow" panose="020B0606020202030204" pitchFamily="34" charset="0"/>
                <a:cs typeface="Levenim MT" panose="02010502060101010101" pitchFamily="2" charset="-79"/>
              </a:rPr>
              <a:t>Green &amp; Healthy Homes Initiative</a:t>
            </a:r>
          </a:p>
          <a:p>
            <a:pPr marL="0" indent="0">
              <a:buNone/>
            </a:pPr>
            <a:endParaRPr lang="en-US" altLang="en-US" sz="1600">
              <a:solidFill>
                <a:schemeClr val="tx1"/>
              </a:solidFill>
              <a:latin typeface="Arial Narrow" panose="020B0606020202030204" pitchFamily="34" charset="0"/>
              <a:cs typeface="Levenim MT" panose="02010502060101010101" pitchFamily="2" charset="-79"/>
            </a:endParaRPr>
          </a:p>
          <a:p>
            <a:pPr marL="0" indent="0">
              <a:buNone/>
            </a:pPr>
            <a:r>
              <a:rPr lang="en-US" altLang="en-US" sz="1400">
                <a:solidFill>
                  <a:schemeClr val="tx1"/>
                </a:solidFill>
                <a:latin typeface="Arial Narrow" panose="020B0606020202030204" pitchFamily="34" charset="0"/>
                <a:cs typeface="Levenim MT" panose="02010502060101010101" pitchFamily="2" charset="-79"/>
              </a:rPr>
              <a:t>With the elderly a fast-growing demographic in the U.S., senior housing issues are taking center stage. The rising cost of living, limited options, chronic health problems and inaccessibility caused by decreased mobility are just some of the housing problems facing the elderly population. As a result, low- and modest-income seniors are having trouble finding safe housing they can afford but that can still meet their changing physical needs.</a:t>
            </a:r>
          </a:p>
          <a:p>
            <a:pPr marL="0" indent="0">
              <a:buNone/>
            </a:pPr>
            <a:r>
              <a:rPr lang="en-US" altLang="en-US" sz="1600" b="1">
                <a:solidFill>
                  <a:schemeClr val="tx1"/>
                </a:solidFill>
                <a:latin typeface="Arial Narrow" panose="020B0606020202030204" pitchFamily="34" charset="0"/>
                <a:cs typeface="Levenim MT" panose="02010502060101010101" pitchFamily="2" charset="-79"/>
              </a:rPr>
              <a:t>Elderly Housing Problems – Amber Keefer</a:t>
            </a:r>
          </a:p>
          <a:p>
            <a:endParaRPr lang="en-US" altLang="en-US" sz="1600" i="1">
              <a:solidFill>
                <a:schemeClr val="tx1"/>
              </a:solidFill>
              <a:latin typeface="Constantia" panose="02030602050306030303" pitchFamily="18" charset="0"/>
            </a:endParaRPr>
          </a:p>
        </p:txBody>
      </p:sp>
    </p:spTree>
    <p:extLst>
      <p:ext uri="{BB962C8B-B14F-4D97-AF65-F5344CB8AC3E}">
        <p14:creationId xmlns:p14="http://schemas.microsoft.com/office/powerpoint/2010/main" val="8893597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WELL-VENTILATED</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19</a:t>
            </a:fld>
            <a:endParaRPr lang="en-US"/>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sp>
        <p:nvSpPr>
          <p:cNvPr id="15" name="Rectangle 14">
            <a:extLst>
              <a:ext uri="{FF2B5EF4-FFF2-40B4-BE49-F238E27FC236}">
                <a16:creationId xmlns:a16="http://schemas.microsoft.com/office/drawing/2014/main" id="{668ACB94-8BB4-43CC-9565-0C2F7CC5C612}"/>
              </a:ext>
            </a:extLst>
          </p:cNvPr>
          <p:cNvSpPr/>
          <p:nvPr/>
        </p:nvSpPr>
        <p:spPr bwMode="auto">
          <a:xfrm>
            <a:off x="457199" y="1976012"/>
            <a:ext cx="3307175" cy="2194450"/>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800" b="1"/>
              <a:t>NATURAL VENTILATION</a:t>
            </a:r>
          </a:p>
          <a:p>
            <a:endParaRPr lang="en-US" sz="1400" b="1"/>
          </a:p>
          <a:p>
            <a:pPr marL="285750" indent="-285750">
              <a:buFontTx/>
              <a:buChar char="-"/>
            </a:pPr>
            <a:r>
              <a:rPr lang="en-US" sz="1400"/>
              <a:t>Uncontrolled and unpredictable air movement into a building</a:t>
            </a:r>
          </a:p>
          <a:p>
            <a:pPr marL="285750" indent="-285750">
              <a:buFontTx/>
              <a:buChar char="-"/>
            </a:pPr>
            <a:r>
              <a:rPr lang="en-US" sz="1400"/>
              <a:t>Through cracks/small holes</a:t>
            </a:r>
          </a:p>
          <a:p>
            <a:pPr marL="285750" indent="-285750">
              <a:buFontTx/>
              <a:buChar char="-"/>
            </a:pPr>
            <a:r>
              <a:rPr lang="en-US" sz="1400"/>
              <a:t>Through vents: windows and doors</a:t>
            </a:r>
          </a:p>
          <a:p>
            <a:pPr marL="285750" indent="-285750">
              <a:buFontTx/>
              <a:buChar char="-"/>
            </a:pPr>
            <a:r>
              <a:rPr lang="en-US" sz="1400" b="1"/>
              <a:t>Traditional method</a:t>
            </a:r>
          </a:p>
          <a:p>
            <a:pPr marL="628634" lvl="1" indent="-285750">
              <a:buFontTx/>
              <a:buChar char="-"/>
            </a:pPr>
            <a:r>
              <a:rPr lang="en-US" sz="1400"/>
              <a:t>Allowing fresh outdoor air to replace indoor air</a:t>
            </a:r>
          </a:p>
          <a:p>
            <a:endParaRPr lang="en-US" sz="1200"/>
          </a:p>
          <a:p>
            <a:r>
              <a:rPr lang="en-US" sz="1200"/>
              <a:t> </a:t>
            </a:r>
          </a:p>
        </p:txBody>
      </p:sp>
      <p:pic>
        <p:nvPicPr>
          <p:cNvPr id="1026" name="Picture 2" descr="Basics of Natural Ventilation - CoolVent">
            <a:extLst>
              <a:ext uri="{FF2B5EF4-FFF2-40B4-BE49-F238E27FC236}">
                <a16:creationId xmlns:a16="http://schemas.microsoft.com/office/drawing/2014/main" id="{B56D77E0-88F9-4DC7-99B6-EFAEB87F7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025" y="1294118"/>
            <a:ext cx="4484776" cy="299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95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WELL-VENTILATED</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20</a:t>
            </a:fld>
            <a:endParaRPr lang="en-US"/>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sp>
        <p:nvSpPr>
          <p:cNvPr id="15" name="Rectangle 14">
            <a:extLst>
              <a:ext uri="{FF2B5EF4-FFF2-40B4-BE49-F238E27FC236}">
                <a16:creationId xmlns:a16="http://schemas.microsoft.com/office/drawing/2014/main" id="{668ACB94-8BB4-43CC-9565-0C2F7CC5C612}"/>
              </a:ext>
            </a:extLst>
          </p:cNvPr>
          <p:cNvSpPr/>
          <p:nvPr/>
        </p:nvSpPr>
        <p:spPr bwMode="auto">
          <a:xfrm>
            <a:off x="457199" y="1976012"/>
            <a:ext cx="3307175" cy="2194450"/>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800" b="1"/>
              <a:t>MECHANICAL VENTILATION</a:t>
            </a:r>
          </a:p>
          <a:p>
            <a:endParaRPr lang="en-US" sz="1400" b="1"/>
          </a:p>
          <a:p>
            <a:pPr marL="285750" indent="-285750">
              <a:buFontTx/>
              <a:buChar char="-"/>
            </a:pPr>
            <a:r>
              <a:rPr lang="en-US" sz="1400"/>
              <a:t>Intentional </a:t>
            </a:r>
          </a:p>
          <a:p>
            <a:pPr marL="285750" indent="-285750">
              <a:buFontTx/>
              <a:buChar char="-"/>
            </a:pPr>
            <a:r>
              <a:rPr lang="en-US" sz="1400"/>
              <a:t>Provides controlled, uniform ventilation throughout the house</a:t>
            </a:r>
          </a:p>
          <a:p>
            <a:pPr marL="285750" indent="-285750">
              <a:buFontTx/>
              <a:buChar char="-"/>
            </a:pPr>
            <a:r>
              <a:rPr lang="en-US" sz="1400"/>
              <a:t>Removes pollutants, moisture, odor, VOCs, stale air</a:t>
            </a:r>
          </a:p>
          <a:p>
            <a:pPr marL="285750" indent="-285750">
              <a:buFontTx/>
              <a:buChar char="-"/>
            </a:pPr>
            <a:r>
              <a:rPr lang="en-US" sz="1400"/>
              <a:t>AC, Furnace, Air Purifier, etc.</a:t>
            </a:r>
          </a:p>
          <a:p>
            <a:endParaRPr lang="en-US" sz="1200"/>
          </a:p>
          <a:p>
            <a:r>
              <a:rPr lang="en-US" sz="1200"/>
              <a:t> </a:t>
            </a:r>
          </a:p>
        </p:txBody>
      </p:sp>
      <p:pic>
        <p:nvPicPr>
          <p:cNvPr id="7" name="Picture 6" descr="A picture containing refrigerator, indoor, sitting&#10;&#10;Description automatically generated">
            <a:extLst>
              <a:ext uri="{FF2B5EF4-FFF2-40B4-BE49-F238E27FC236}">
                <a16:creationId xmlns:a16="http://schemas.microsoft.com/office/drawing/2014/main" id="{0A88C04F-26C7-4ADC-9963-C5489CDEA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4569" y="914898"/>
            <a:ext cx="2826315" cy="3768420"/>
          </a:xfrm>
          <a:prstGeom prst="rect">
            <a:avLst/>
          </a:prstGeom>
        </p:spPr>
      </p:pic>
    </p:spTree>
    <p:extLst>
      <p:ext uri="{BB962C8B-B14F-4D97-AF65-F5344CB8AC3E}">
        <p14:creationId xmlns:p14="http://schemas.microsoft.com/office/powerpoint/2010/main" val="4159869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WELL-VENTILATED</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21</a:t>
            </a:fld>
            <a:endParaRPr lang="en-US"/>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sp>
        <p:nvSpPr>
          <p:cNvPr id="15" name="Rectangle 14">
            <a:extLst>
              <a:ext uri="{FF2B5EF4-FFF2-40B4-BE49-F238E27FC236}">
                <a16:creationId xmlns:a16="http://schemas.microsoft.com/office/drawing/2014/main" id="{668ACB94-8BB4-43CC-9565-0C2F7CC5C612}"/>
              </a:ext>
            </a:extLst>
          </p:cNvPr>
          <p:cNvSpPr/>
          <p:nvPr/>
        </p:nvSpPr>
        <p:spPr bwMode="auto">
          <a:xfrm>
            <a:off x="457199" y="1976012"/>
            <a:ext cx="3307175" cy="2194450"/>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800" b="1"/>
              <a:t>SPOT VENTILATION</a:t>
            </a:r>
          </a:p>
          <a:p>
            <a:endParaRPr lang="en-US" sz="1400" b="1"/>
          </a:p>
          <a:p>
            <a:pPr marL="285750" indent="-285750">
              <a:buFontTx/>
              <a:buChar char="-"/>
            </a:pPr>
            <a:r>
              <a:rPr lang="en-US" sz="1400"/>
              <a:t>Localized exhaust fans to remove pollutants at their source </a:t>
            </a:r>
          </a:p>
          <a:p>
            <a:pPr marL="285750" indent="-285750">
              <a:buFontTx/>
              <a:buChar char="-"/>
            </a:pPr>
            <a:r>
              <a:rPr lang="en-US" sz="1400"/>
              <a:t>Very efficient measure for moisture management </a:t>
            </a:r>
          </a:p>
          <a:p>
            <a:pPr marL="285750" indent="-285750">
              <a:buFontTx/>
              <a:buChar char="-"/>
            </a:pPr>
            <a:r>
              <a:rPr lang="en-US" sz="1400"/>
              <a:t>bathroom exhaust fans, kitchen fans</a:t>
            </a:r>
          </a:p>
          <a:p>
            <a:endParaRPr lang="en-US" sz="1200"/>
          </a:p>
          <a:p>
            <a:r>
              <a:rPr lang="en-US" sz="1200"/>
              <a:t> </a:t>
            </a:r>
          </a:p>
        </p:txBody>
      </p:sp>
      <p:pic>
        <p:nvPicPr>
          <p:cNvPr id="9" name="Picture 8" descr="A view of a building&#10;&#10;Description automatically generated">
            <a:extLst>
              <a:ext uri="{FF2B5EF4-FFF2-40B4-BE49-F238E27FC236}">
                <a16:creationId xmlns:a16="http://schemas.microsoft.com/office/drawing/2014/main" id="{DD7D7395-6410-4CCC-B687-77CB0B32D6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46" r="10309" b="-1"/>
          <a:stretch/>
        </p:blipFill>
        <p:spPr>
          <a:xfrm>
            <a:off x="4151907" y="413534"/>
            <a:ext cx="2018306" cy="2227869"/>
          </a:xfrm>
          <a:prstGeom prst="rect">
            <a:avLst/>
          </a:prstGeom>
        </p:spPr>
      </p:pic>
      <p:pic>
        <p:nvPicPr>
          <p:cNvPr id="10" name="Picture 9">
            <a:extLst>
              <a:ext uri="{FF2B5EF4-FFF2-40B4-BE49-F238E27FC236}">
                <a16:creationId xmlns:a16="http://schemas.microsoft.com/office/drawing/2014/main" id="{E54BAE90-3518-4845-82E9-079E8FC868ED}"/>
              </a:ext>
            </a:extLst>
          </p:cNvPr>
          <p:cNvPicPr>
            <a:picLocks noChangeAspect="1"/>
          </p:cNvPicPr>
          <p:nvPr/>
        </p:nvPicPr>
        <p:blipFill>
          <a:blip r:embed="rId4"/>
          <a:stretch>
            <a:fillRect/>
          </a:stretch>
        </p:blipFill>
        <p:spPr>
          <a:xfrm>
            <a:off x="5695819" y="2478326"/>
            <a:ext cx="2760574" cy="1851161"/>
          </a:xfrm>
          <a:prstGeom prst="rect">
            <a:avLst/>
          </a:prstGeom>
        </p:spPr>
      </p:pic>
    </p:spTree>
    <p:extLst>
      <p:ext uri="{BB962C8B-B14F-4D97-AF65-F5344CB8AC3E}">
        <p14:creationId xmlns:p14="http://schemas.microsoft.com/office/powerpoint/2010/main" val="2248319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AC6F71E-0945-4422-B45C-5D0230CFBF1D}"/>
              </a:ext>
            </a:extLst>
          </p:cNvPr>
          <p:cNvSpPr>
            <a:spLocks noGrp="1"/>
          </p:cNvSpPr>
          <p:nvPr>
            <p:ph type="title"/>
          </p:nvPr>
        </p:nvSpPr>
        <p:spPr>
          <a:xfrm>
            <a:off x="457199" y="857249"/>
            <a:ext cx="4525861" cy="457203"/>
          </a:xfrm>
        </p:spPr>
        <p:txBody>
          <a:bodyPr/>
          <a:lstStyle/>
          <a:p>
            <a:r>
              <a:rPr lang="en-US" sz="1600"/>
              <a:t>KEEP IT WELL-VENTILATED - EDUCATION</a:t>
            </a:r>
          </a:p>
        </p:txBody>
      </p:sp>
      <p:sp>
        <p:nvSpPr>
          <p:cNvPr id="4" name="Slide Number Placeholder 3" hidden="1">
            <a:extLst>
              <a:ext uri="{FF2B5EF4-FFF2-40B4-BE49-F238E27FC236}">
                <a16:creationId xmlns:a16="http://schemas.microsoft.com/office/drawing/2014/main" id="{5085E74E-62DF-42C3-8563-347ADB2CF86E}"/>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22</a:t>
            </a:fld>
            <a:endParaRPr lang="en-US"/>
          </a:p>
        </p:txBody>
      </p:sp>
      <p:sp>
        <p:nvSpPr>
          <p:cNvPr id="8" name="TextBox 7">
            <a:extLst>
              <a:ext uri="{FF2B5EF4-FFF2-40B4-BE49-F238E27FC236}">
                <a16:creationId xmlns:a16="http://schemas.microsoft.com/office/drawing/2014/main" id="{848CC6AC-98A3-4599-8AD8-873B03FF8B1F}"/>
              </a:ext>
            </a:extLst>
          </p:cNvPr>
          <p:cNvSpPr txBox="1"/>
          <p:nvPr/>
        </p:nvSpPr>
        <p:spPr>
          <a:xfrm>
            <a:off x="2286000" y="259646"/>
            <a:ext cx="4572000" cy="307777"/>
          </a:xfrm>
          <a:prstGeom prst="rect">
            <a:avLst/>
          </a:prstGeom>
          <a:noFill/>
        </p:spPr>
        <p:txBody>
          <a:bodyPr wrap="square">
            <a:spAutoFit/>
          </a:bodyPr>
          <a:lstStyle/>
          <a:p>
            <a:pPr marL="225425" indent="-228600" defTabSz="914400">
              <a:spcBef>
                <a:spcPts val="1000"/>
              </a:spcBef>
            </a:pPr>
            <a:endParaRPr lang="en-US" sz="1400">
              <a:solidFill>
                <a:schemeClr val="tx1"/>
              </a:solidFill>
            </a:endParaRPr>
          </a:p>
        </p:txBody>
      </p:sp>
      <p:sp>
        <p:nvSpPr>
          <p:cNvPr id="15" name="Rectangle 14">
            <a:extLst>
              <a:ext uri="{FF2B5EF4-FFF2-40B4-BE49-F238E27FC236}">
                <a16:creationId xmlns:a16="http://schemas.microsoft.com/office/drawing/2014/main" id="{668ACB94-8BB4-43CC-9565-0C2F7CC5C612}"/>
              </a:ext>
            </a:extLst>
          </p:cNvPr>
          <p:cNvSpPr/>
          <p:nvPr/>
        </p:nvSpPr>
        <p:spPr bwMode="auto">
          <a:xfrm>
            <a:off x="457199" y="2297762"/>
            <a:ext cx="2111073"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600" b="1"/>
              <a:t>Replacement of </a:t>
            </a:r>
            <a:r>
              <a:rPr lang="en-US" sz="1600"/>
              <a:t>defective combustion appliances</a:t>
            </a:r>
            <a:endParaRPr lang="en-US" sz="1400"/>
          </a:p>
          <a:p>
            <a:endParaRPr lang="en-US" sz="1200"/>
          </a:p>
          <a:p>
            <a:r>
              <a:rPr lang="en-US" sz="1200"/>
              <a:t> </a:t>
            </a:r>
          </a:p>
        </p:txBody>
      </p:sp>
      <p:sp>
        <p:nvSpPr>
          <p:cNvPr id="2" name="TextBox 1">
            <a:extLst>
              <a:ext uri="{FF2B5EF4-FFF2-40B4-BE49-F238E27FC236}">
                <a16:creationId xmlns:a16="http://schemas.microsoft.com/office/drawing/2014/main" id="{BC08F965-7DF2-4394-A868-161C1DA50939}"/>
              </a:ext>
            </a:extLst>
          </p:cNvPr>
          <p:cNvSpPr txBox="1"/>
          <p:nvPr/>
        </p:nvSpPr>
        <p:spPr>
          <a:xfrm>
            <a:off x="457199" y="1518157"/>
            <a:ext cx="5534108" cy="558193"/>
          </a:xfrm>
          <a:prstGeom prst="rect">
            <a:avLst/>
          </a:prstGeom>
          <a:noFill/>
        </p:spPr>
        <p:txBody>
          <a:bodyPr wrap="square" lIns="0" tIns="0" rIns="0" bIns="0" rtlCol="0">
            <a:noAutofit/>
          </a:bodyPr>
          <a:lstStyle/>
          <a:p>
            <a:r>
              <a:rPr lang="en-US" sz="1600"/>
              <a:t>VENTILATION – COMBUSTION CONTAMINANT CONTROL</a:t>
            </a:r>
          </a:p>
        </p:txBody>
      </p:sp>
      <p:sp>
        <p:nvSpPr>
          <p:cNvPr id="11" name="Rectangle 10">
            <a:extLst>
              <a:ext uri="{FF2B5EF4-FFF2-40B4-BE49-F238E27FC236}">
                <a16:creationId xmlns:a16="http://schemas.microsoft.com/office/drawing/2014/main" id="{452F12DA-48F7-4938-B403-B8C7B2D5E593}"/>
              </a:ext>
            </a:extLst>
          </p:cNvPr>
          <p:cNvSpPr/>
          <p:nvPr/>
        </p:nvSpPr>
        <p:spPr bwMode="auto">
          <a:xfrm>
            <a:off x="2720129" y="2297763"/>
            <a:ext cx="2262931"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800" b="1"/>
              <a:t>Maintenance – </a:t>
            </a:r>
            <a:r>
              <a:rPr lang="en-US" sz="1800"/>
              <a:t>Clean &amp; tune combustion appliances</a:t>
            </a:r>
          </a:p>
          <a:p>
            <a:endParaRPr lang="en-US" sz="1400"/>
          </a:p>
          <a:p>
            <a:endParaRPr lang="en-US" sz="1200"/>
          </a:p>
          <a:p>
            <a:r>
              <a:rPr lang="en-US" sz="1200"/>
              <a:t> </a:t>
            </a:r>
          </a:p>
        </p:txBody>
      </p:sp>
      <p:sp>
        <p:nvSpPr>
          <p:cNvPr id="9" name="Rectangle 8">
            <a:extLst>
              <a:ext uri="{FF2B5EF4-FFF2-40B4-BE49-F238E27FC236}">
                <a16:creationId xmlns:a16="http://schemas.microsoft.com/office/drawing/2014/main" id="{1509ED58-7079-4317-8910-48D83140CD76}"/>
              </a:ext>
            </a:extLst>
          </p:cNvPr>
          <p:cNvSpPr/>
          <p:nvPr/>
        </p:nvSpPr>
        <p:spPr bwMode="auto">
          <a:xfrm>
            <a:off x="5134917" y="2297762"/>
            <a:ext cx="2262931"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228600" indent="-228600" defTabSz="914400">
              <a:defRPr/>
            </a:pPr>
            <a:r>
              <a:rPr lang="en-US" sz="1800" b="1">
                <a:solidFill>
                  <a:schemeClr val="tx1"/>
                </a:solidFill>
              </a:rPr>
              <a:t>Install/Replace </a:t>
            </a:r>
            <a:r>
              <a:rPr lang="en-US" sz="1800">
                <a:solidFill>
                  <a:schemeClr val="tx1"/>
                </a:solidFill>
              </a:rPr>
              <a:t>CO and Smoke alarms</a:t>
            </a:r>
          </a:p>
        </p:txBody>
      </p:sp>
      <p:sp>
        <p:nvSpPr>
          <p:cNvPr id="10" name="Rectangle 9">
            <a:extLst>
              <a:ext uri="{FF2B5EF4-FFF2-40B4-BE49-F238E27FC236}">
                <a16:creationId xmlns:a16="http://schemas.microsoft.com/office/drawing/2014/main" id="{C59B755F-4E31-495F-B8FD-415E25124BF8}"/>
              </a:ext>
            </a:extLst>
          </p:cNvPr>
          <p:cNvSpPr/>
          <p:nvPr/>
        </p:nvSpPr>
        <p:spPr bwMode="auto">
          <a:xfrm>
            <a:off x="386963" y="3626955"/>
            <a:ext cx="2181309"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600" b="1"/>
              <a:t>Kitchen exhaust fan </a:t>
            </a:r>
            <a:r>
              <a:rPr lang="en-US" sz="1600"/>
              <a:t>(to the outside)</a:t>
            </a:r>
          </a:p>
          <a:p>
            <a:endParaRPr lang="en-US" sz="1200"/>
          </a:p>
          <a:p>
            <a:r>
              <a:rPr lang="en-US" sz="1200"/>
              <a:t> </a:t>
            </a:r>
          </a:p>
        </p:txBody>
      </p:sp>
      <p:sp>
        <p:nvSpPr>
          <p:cNvPr id="12" name="Rectangle 11">
            <a:extLst>
              <a:ext uri="{FF2B5EF4-FFF2-40B4-BE49-F238E27FC236}">
                <a16:creationId xmlns:a16="http://schemas.microsoft.com/office/drawing/2014/main" id="{8E5883F9-A412-44A8-B57F-E04972BB3557}"/>
              </a:ext>
            </a:extLst>
          </p:cNvPr>
          <p:cNvSpPr/>
          <p:nvPr/>
        </p:nvSpPr>
        <p:spPr bwMode="auto">
          <a:xfrm>
            <a:off x="2720129" y="3626955"/>
            <a:ext cx="2181309"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228600" indent="-228600" defTabSz="914400">
              <a:defRPr/>
            </a:pPr>
            <a:r>
              <a:rPr lang="en-US" sz="1600" b="1">
                <a:solidFill>
                  <a:schemeClr val="tx1"/>
                </a:solidFill>
              </a:rPr>
              <a:t>Air filters</a:t>
            </a:r>
          </a:p>
          <a:p>
            <a:endParaRPr lang="en-US" sz="1200"/>
          </a:p>
          <a:p>
            <a:r>
              <a:rPr lang="en-US" sz="1200"/>
              <a:t> </a:t>
            </a:r>
          </a:p>
        </p:txBody>
      </p:sp>
      <p:sp>
        <p:nvSpPr>
          <p:cNvPr id="13" name="Rectangle 12">
            <a:extLst>
              <a:ext uri="{FF2B5EF4-FFF2-40B4-BE49-F238E27FC236}">
                <a16:creationId xmlns:a16="http://schemas.microsoft.com/office/drawing/2014/main" id="{D8F7E814-132D-478D-B73B-4151D8EA9C39}"/>
              </a:ext>
            </a:extLst>
          </p:cNvPr>
          <p:cNvSpPr/>
          <p:nvPr/>
        </p:nvSpPr>
        <p:spPr bwMode="auto">
          <a:xfrm>
            <a:off x="5134917" y="3626955"/>
            <a:ext cx="2181309" cy="103981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228600" indent="-228600" defTabSz="914400">
              <a:defRPr/>
            </a:pPr>
            <a:r>
              <a:rPr lang="en-US" sz="1600" b="1">
                <a:solidFill>
                  <a:schemeClr val="tx1"/>
                </a:solidFill>
              </a:rPr>
              <a:t>NATURAL VENTILATION</a:t>
            </a:r>
          </a:p>
          <a:p>
            <a:endParaRPr lang="en-US" sz="1200"/>
          </a:p>
          <a:p>
            <a:r>
              <a:rPr lang="en-US" sz="1200"/>
              <a:t> </a:t>
            </a:r>
          </a:p>
        </p:txBody>
      </p:sp>
    </p:spTree>
    <p:extLst>
      <p:ext uri="{BB962C8B-B14F-4D97-AF65-F5344CB8AC3E}">
        <p14:creationId xmlns:p14="http://schemas.microsoft.com/office/powerpoint/2010/main" val="71689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D456FD62-0783-4909-9FA7-895447B7E2B5}"/>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23</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CONTAMINENT-FREE</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23</a:t>
            </a:fld>
            <a:endParaRPr lang="en-US"/>
          </a:p>
        </p:txBody>
      </p:sp>
      <p:sp>
        <p:nvSpPr>
          <p:cNvPr id="9" name="Rectangle 8">
            <a:extLst>
              <a:ext uri="{FF2B5EF4-FFF2-40B4-BE49-F238E27FC236}">
                <a16:creationId xmlns:a16="http://schemas.microsoft.com/office/drawing/2014/main" id="{1A1CBEF8-15AC-4B77-86E3-7645094A317D}"/>
              </a:ext>
            </a:extLst>
          </p:cNvPr>
          <p:cNvSpPr/>
          <p:nvPr/>
        </p:nvSpPr>
        <p:spPr bwMode="auto">
          <a:xfrm>
            <a:off x="5964345" y="1284593"/>
            <a:ext cx="1907447" cy="1175922"/>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050" b="1"/>
              <a:t>VOCs</a:t>
            </a:r>
          </a:p>
          <a:p>
            <a:r>
              <a:rPr lang="en-US" sz="1050"/>
              <a:t>- Emitted as gases from certain solids or liquids. </a:t>
            </a:r>
          </a:p>
          <a:p>
            <a:r>
              <a:rPr lang="en-US" sz="1050"/>
              <a:t>- ten times higher indoors than outdoors</a:t>
            </a:r>
          </a:p>
          <a:p>
            <a:r>
              <a:rPr lang="en-US" sz="1050"/>
              <a:t>- cleaners, pesticides, etc.</a:t>
            </a:r>
          </a:p>
        </p:txBody>
      </p:sp>
      <p:sp>
        <p:nvSpPr>
          <p:cNvPr id="11" name="Rectangle 10">
            <a:extLst>
              <a:ext uri="{FF2B5EF4-FFF2-40B4-BE49-F238E27FC236}">
                <a16:creationId xmlns:a16="http://schemas.microsoft.com/office/drawing/2014/main" id="{AB816C30-1C77-40FA-AE12-E66605030962}"/>
              </a:ext>
            </a:extLst>
          </p:cNvPr>
          <p:cNvSpPr/>
          <p:nvPr/>
        </p:nvSpPr>
        <p:spPr bwMode="auto">
          <a:xfrm>
            <a:off x="457200" y="1672418"/>
            <a:ext cx="1907447" cy="899332"/>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050" b="1"/>
              <a:t>PESTICIDES</a:t>
            </a:r>
          </a:p>
          <a:p>
            <a:pPr marL="171450" indent="-171450">
              <a:buFontTx/>
              <a:buChar char="-"/>
            </a:pPr>
            <a:r>
              <a:rPr lang="en-US" sz="1050"/>
              <a:t>Health effects:</a:t>
            </a:r>
          </a:p>
          <a:p>
            <a:pPr marL="171450" indent="-171450">
              <a:buFontTx/>
              <a:buChar char="-"/>
            </a:pPr>
            <a:r>
              <a:rPr lang="en-US" sz="1050"/>
              <a:t>Eye, nose, throat irritation</a:t>
            </a:r>
          </a:p>
          <a:p>
            <a:pPr marL="171450" indent="-171450">
              <a:buFontTx/>
              <a:buChar char="-"/>
            </a:pPr>
            <a:r>
              <a:rPr lang="en-US" sz="1050"/>
              <a:t>Skin rashes</a:t>
            </a:r>
            <a:endParaRPr lang="en-US" sz="1200"/>
          </a:p>
          <a:p>
            <a:r>
              <a:rPr lang="en-US" sz="1200"/>
              <a:t> </a:t>
            </a:r>
          </a:p>
        </p:txBody>
      </p:sp>
      <p:sp>
        <p:nvSpPr>
          <p:cNvPr id="12" name="Rectangle 11">
            <a:extLst>
              <a:ext uri="{FF2B5EF4-FFF2-40B4-BE49-F238E27FC236}">
                <a16:creationId xmlns:a16="http://schemas.microsoft.com/office/drawing/2014/main" id="{B67A8020-456D-4BF9-8DA4-01B68E67D902}"/>
              </a:ext>
            </a:extLst>
          </p:cNvPr>
          <p:cNvSpPr/>
          <p:nvPr/>
        </p:nvSpPr>
        <p:spPr bwMode="auto">
          <a:xfrm>
            <a:off x="457200" y="3494540"/>
            <a:ext cx="1907447" cy="1175922"/>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050" b="1"/>
              <a:t>ETS</a:t>
            </a:r>
          </a:p>
          <a:p>
            <a:pPr marL="171450" indent="-171450">
              <a:buFontTx/>
              <a:buChar char="-"/>
            </a:pPr>
            <a:r>
              <a:rPr lang="en-US" sz="900"/>
              <a:t>Environmental Tobacco Smoke (2</a:t>
            </a:r>
            <a:r>
              <a:rPr lang="en-US" sz="900" baseline="30000"/>
              <a:t>nd</a:t>
            </a:r>
            <a:r>
              <a:rPr lang="en-US" sz="900"/>
              <a:t> hand smoke)</a:t>
            </a:r>
          </a:p>
          <a:p>
            <a:pPr marL="171450" indent="-171450">
              <a:buFontTx/>
              <a:buChar char="-"/>
            </a:pPr>
            <a:r>
              <a:rPr lang="en-US" sz="900"/>
              <a:t>Well known asthma trigger</a:t>
            </a:r>
            <a:endParaRPr lang="en-US" sz="1200"/>
          </a:p>
          <a:p>
            <a:r>
              <a:rPr lang="en-US" sz="1200"/>
              <a:t> </a:t>
            </a:r>
          </a:p>
        </p:txBody>
      </p:sp>
      <p:pic>
        <p:nvPicPr>
          <p:cNvPr id="1026" name="Picture 2" descr="Why You Should Care About VOCs - Hayward Score">
            <a:extLst>
              <a:ext uri="{FF2B5EF4-FFF2-40B4-BE49-F238E27FC236}">
                <a16:creationId xmlns:a16="http://schemas.microsoft.com/office/drawing/2014/main" id="{8F3E4087-F625-417F-AC62-AA98075EB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4033" y="2619199"/>
            <a:ext cx="2708069" cy="2324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89C1BA0-8BF3-443B-9B30-284F868B4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6314" y="1330324"/>
            <a:ext cx="2291394" cy="15248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622F47E-019A-4009-A529-6D106860049B}"/>
              </a:ext>
            </a:extLst>
          </p:cNvPr>
          <p:cNvPicPr>
            <a:picLocks noChangeAspect="1"/>
          </p:cNvPicPr>
          <p:nvPr/>
        </p:nvPicPr>
        <p:blipFill>
          <a:blip r:embed="rId5"/>
          <a:stretch>
            <a:fillRect/>
          </a:stretch>
        </p:blipFill>
        <p:spPr>
          <a:xfrm>
            <a:off x="2586315" y="3237981"/>
            <a:ext cx="2291394" cy="1525648"/>
          </a:xfrm>
          <a:prstGeom prst="rect">
            <a:avLst/>
          </a:prstGeom>
        </p:spPr>
      </p:pic>
    </p:spTree>
    <p:extLst>
      <p:ext uri="{BB962C8B-B14F-4D97-AF65-F5344CB8AC3E}">
        <p14:creationId xmlns:p14="http://schemas.microsoft.com/office/powerpoint/2010/main" val="111659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D456FD62-0783-4909-9FA7-895447B7E2B5}"/>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24</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CONTAMINENT-FREE</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24</a:t>
            </a:fld>
            <a:endParaRPr lang="en-US"/>
          </a:p>
        </p:txBody>
      </p:sp>
      <p:sp>
        <p:nvSpPr>
          <p:cNvPr id="9" name="Rectangle 8">
            <a:extLst>
              <a:ext uri="{FF2B5EF4-FFF2-40B4-BE49-F238E27FC236}">
                <a16:creationId xmlns:a16="http://schemas.microsoft.com/office/drawing/2014/main" id="{1A1CBEF8-15AC-4B77-86E3-7645094A317D}"/>
              </a:ext>
            </a:extLst>
          </p:cNvPr>
          <p:cNvSpPr/>
          <p:nvPr/>
        </p:nvSpPr>
        <p:spPr bwMode="auto">
          <a:xfrm>
            <a:off x="374578" y="2251173"/>
            <a:ext cx="2263375" cy="1577876"/>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050" b="1"/>
              <a:t>VOCs</a:t>
            </a:r>
          </a:p>
          <a:p>
            <a:r>
              <a:rPr lang="en-US" sz="1050"/>
              <a:t>- Emitted as gases from certain solids or liquids. </a:t>
            </a:r>
          </a:p>
          <a:p>
            <a:r>
              <a:rPr lang="en-US" sz="1050"/>
              <a:t>- ten times higher indoors than outdoors</a:t>
            </a:r>
          </a:p>
          <a:p>
            <a:r>
              <a:rPr lang="en-US" sz="1050"/>
              <a:t>- cleaners, pesticides, etc.</a:t>
            </a:r>
          </a:p>
        </p:txBody>
      </p:sp>
      <p:pic>
        <p:nvPicPr>
          <p:cNvPr id="1026" name="Picture 2" descr="Why You Should Care About VOCs - Hayward Score">
            <a:extLst>
              <a:ext uri="{FF2B5EF4-FFF2-40B4-BE49-F238E27FC236}">
                <a16:creationId xmlns:a16="http://schemas.microsoft.com/office/drawing/2014/main" id="{8F3E4087-F625-417F-AC62-AA98075EB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4930" y="1961975"/>
            <a:ext cx="2708069" cy="23242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7581F4A-E7EB-4BE6-9F01-221877BC3733}"/>
              </a:ext>
            </a:extLst>
          </p:cNvPr>
          <p:cNvSpPr/>
          <p:nvPr/>
        </p:nvSpPr>
        <p:spPr>
          <a:xfrm>
            <a:off x="5870660" y="1794997"/>
            <a:ext cx="2168109" cy="2762295"/>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b="1"/>
              <a:t>VOCs EDUCATION</a:t>
            </a:r>
          </a:p>
          <a:p>
            <a:pPr marL="171450" indent="-171450">
              <a:spcAft>
                <a:spcPts val="300"/>
              </a:spcAft>
              <a:buFontTx/>
              <a:buChar char="-"/>
            </a:pPr>
            <a:r>
              <a:rPr lang="en-US" sz="1100"/>
              <a:t>Source control </a:t>
            </a:r>
          </a:p>
          <a:p>
            <a:pPr marL="514334" lvl="1" indent="-171450">
              <a:spcAft>
                <a:spcPts val="300"/>
              </a:spcAft>
              <a:buFontTx/>
              <a:buChar char="-"/>
            </a:pPr>
            <a:r>
              <a:rPr lang="en-US" sz="1100"/>
              <a:t>Remove unused chemicals from the home, </a:t>
            </a:r>
          </a:p>
          <a:p>
            <a:pPr marL="514334" lvl="1" indent="-171450">
              <a:spcAft>
                <a:spcPts val="300"/>
              </a:spcAft>
              <a:buFontTx/>
              <a:buChar char="-"/>
            </a:pPr>
            <a:r>
              <a:rPr lang="en-US" sz="1100"/>
              <a:t>Use alternative products or low VOCs products</a:t>
            </a:r>
          </a:p>
          <a:p>
            <a:pPr marL="171450" indent="-171450">
              <a:spcAft>
                <a:spcPts val="300"/>
              </a:spcAft>
              <a:buFontTx/>
              <a:buChar char="-"/>
            </a:pPr>
            <a:r>
              <a:rPr lang="en-US" sz="1100"/>
              <a:t>Ventilation and climate control </a:t>
            </a:r>
          </a:p>
          <a:p>
            <a:pPr marL="514334" lvl="1" indent="-171450">
              <a:spcAft>
                <a:spcPts val="300"/>
              </a:spcAft>
              <a:buFontTx/>
              <a:buChar char="-"/>
            </a:pPr>
            <a:r>
              <a:rPr lang="en-US" sz="1100"/>
              <a:t>Increase ventilation - Increasing overall home air exchange rate</a:t>
            </a:r>
          </a:p>
          <a:p>
            <a:pPr marL="514334" lvl="1" indent="-171450">
              <a:spcAft>
                <a:spcPts val="300"/>
              </a:spcAft>
              <a:buFontTx/>
              <a:buChar char="-"/>
            </a:pPr>
            <a:r>
              <a:rPr lang="en-US" sz="1100"/>
              <a:t>Keep temperature and relative humidity as low as possible</a:t>
            </a:r>
          </a:p>
          <a:p>
            <a:pPr>
              <a:spcAft>
                <a:spcPts val="300"/>
              </a:spcAft>
            </a:pPr>
            <a:endParaRPr lang="en-US" sz="1200"/>
          </a:p>
        </p:txBody>
      </p:sp>
    </p:spTree>
    <p:extLst>
      <p:ext uri="{BB962C8B-B14F-4D97-AF65-F5344CB8AC3E}">
        <p14:creationId xmlns:p14="http://schemas.microsoft.com/office/powerpoint/2010/main" val="629985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25</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CLEAN</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25</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25</a:t>
            </a:fld>
            <a:endParaRPr lang="en-US"/>
          </a:p>
        </p:txBody>
      </p:sp>
      <p:pic>
        <p:nvPicPr>
          <p:cNvPr id="14" name="Picture 3" descr="clutter">
            <a:extLst>
              <a:ext uri="{FF2B5EF4-FFF2-40B4-BE49-F238E27FC236}">
                <a16:creationId xmlns:a16="http://schemas.microsoft.com/office/drawing/2014/main" id="{4BA6C8F7-38B7-4059-9165-8C6276719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983" y="2697868"/>
            <a:ext cx="2872068" cy="2068753"/>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3A63D425-52CA-4E1E-9614-EB2B2467A3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9983" y="280075"/>
            <a:ext cx="2872068" cy="215369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0DB069-5CC7-4CAB-886E-544952AFE645}"/>
              </a:ext>
            </a:extLst>
          </p:cNvPr>
          <p:cNvSpPr/>
          <p:nvPr/>
        </p:nvSpPr>
        <p:spPr>
          <a:xfrm>
            <a:off x="457200" y="1512173"/>
            <a:ext cx="3648034" cy="3108543"/>
          </a:xfrm>
          <a:prstGeom prst="rect">
            <a:avLst/>
          </a:prstGeom>
        </p:spPr>
        <p:txBody>
          <a:bodyPr wrap="square">
            <a:spAutoFit/>
          </a:bodyPr>
          <a:lstStyle/>
          <a:p>
            <a:pPr marL="285750" lvl="2" indent="-285750">
              <a:buFontTx/>
              <a:buChar char="-"/>
            </a:pPr>
            <a:r>
              <a:rPr lang="en-US" sz="1400"/>
              <a:t>Remove shoes and/or wipe feet on a doormat before coming inside</a:t>
            </a:r>
          </a:p>
          <a:p>
            <a:pPr marL="0" lvl="2"/>
            <a:endParaRPr lang="en-US" sz="1400"/>
          </a:p>
          <a:p>
            <a:pPr marL="285750" lvl="2" indent="-285750">
              <a:buFontTx/>
              <a:buChar char="-"/>
            </a:pPr>
            <a:r>
              <a:rPr lang="en-US" sz="1400"/>
              <a:t>Keep dining tables and kitchen counters free of crumbs and spills</a:t>
            </a:r>
          </a:p>
          <a:p>
            <a:pPr marL="0" lvl="2"/>
            <a:endParaRPr lang="en-US" sz="1400"/>
          </a:p>
          <a:p>
            <a:pPr marL="285750" lvl="2" indent="-285750">
              <a:buFontTx/>
              <a:buChar char="-"/>
            </a:pPr>
            <a:r>
              <a:rPr lang="en-US" sz="1400"/>
              <a:t>Wash dishes and counter tops right away after eating or preparing food</a:t>
            </a:r>
          </a:p>
          <a:p>
            <a:pPr marL="0" lvl="2"/>
            <a:endParaRPr lang="en-US" sz="1400"/>
          </a:p>
          <a:p>
            <a:pPr marL="285750" lvl="2" indent="-285750">
              <a:buFontTx/>
              <a:buChar char="-"/>
            </a:pPr>
            <a:r>
              <a:rPr lang="en-US" sz="1400"/>
              <a:t>Clean bathrooms and kitchens at least once every week</a:t>
            </a:r>
          </a:p>
          <a:p>
            <a:pPr marL="0" lvl="2"/>
            <a:endParaRPr lang="en-US" sz="1400"/>
          </a:p>
          <a:p>
            <a:pPr marL="285750" lvl="2" indent="-285750">
              <a:buFontTx/>
              <a:buChar char="-"/>
            </a:pPr>
            <a:r>
              <a:rPr lang="en-US" sz="1400"/>
              <a:t>Cover mattresses and pillows in dust-proof zippered covers</a:t>
            </a:r>
          </a:p>
        </p:txBody>
      </p:sp>
    </p:spTree>
    <p:extLst>
      <p:ext uri="{BB962C8B-B14F-4D97-AF65-F5344CB8AC3E}">
        <p14:creationId xmlns:p14="http://schemas.microsoft.com/office/powerpoint/2010/main" val="2873642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26</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PEST FREE </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26</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26</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5" name="Rectangle 14">
            <a:extLst>
              <a:ext uri="{FF2B5EF4-FFF2-40B4-BE49-F238E27FC236}">
                <a16:creationId xmlns:a16="http://schemas.microsoft.com/office/drawing/2014/main" id="{2D3B24F5-6117-4CD7-B129-885BC40F8CB3}"/>
              </a:ext>
            </a:extLst>
          </p:cNvPr>
          <p:cNvSpPr/>
          <p:nvPr/>
        </p:nvSpPr>
        <p:spPr bwMode="auto">
          <a:xfrm>
            <a:off x="3910360" y="623271"/>
            <a:ext cx="1890346" cy="2416953"/>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200" b="1"/>
              <a:t>COCKROACH DROPPINGS</a:t>
            </a:r>
          </a:p>
          <a:p>
            <a:endParaRPr lang="en-US" sz="1200" b="1"/>
          </a:p>
          <a:p>
            <a:r>
              <a:rPr lang="en-US" sz="1200" b="1"/>
              <a:t>- </a:t>
            </a:r>
            <a:r>
              <a:rPr lang="en-US" sz="1100"/>
              <a:t>contains enough allergen to trigger many asthma attacks</a:t>
            </a:r>
          </a:p>
          <a:p>
            <a:r>
              <a:rPr lang="en-US" sz="1100"/>
              <a:t>(8 units allergen needed for an attack)</a:t>
            </a:r>
          </a:p>
          <a:p>
            <a:pPr marL="171450" indent="-171450">
              <a:buFontTx/>
              <a:buChar char="-"/>
            </a:pPr>
            <a:r>
              <a:rPr lang="en-US" sz="1100"/>
              <a:t>Each pellet can contain 500 units of the allergen: enough to trigger over 60 attacks</a:t>
            </a:r>
          </a:p>
          <a:p>
            <a:pPr marL="171450" indent="-171450">
              <a:buFontTx/>
              <a:buChar char="-"/>
            </a:pPr>
            <a:r>
              <a:rPr lang="en-US" sz="1100"/>
              <a:t>More cockroaches = More allergens</a:t>
            </a:r>
          </a:p>
        </p:txBody>
      </p:sp>
      <p:pic>
        <p:nvPicPr>
          <p:cNvPr id="17" name="Picture 16">
            <a:extLst>
              <a:ext uri="{FF2B5EF4-FFF2-40B4-BE49-F238E27FC236}">
                <a16:creationId xmlns:a16="http://schemas.microsoft.com/office/drawing/2014/main" id="{BC5CB1F9-8E26-4518-940D-C07DA9559266}"/>
              </a:ext>
            </a:extLst>
          </p:cNvPr>
          <p:cNvPicPr>
            <a:picLocks noChangeAspect="1"/>
          </p:cNvPicPr>
          <p:nvPr/>
        </p:nvPicPr>
        <p:blipFill>
          <a:blip r:embed="rId3"/>
          <a:stretch>
            <a:fillRect/>
          </a:stretch>
        </p:blipFill>
        <p:spPr>
          <a:xfrm>
            <a:off x="4037663" y="3309233"/>
            <a:ext cx="1635740" cy="1120482"/>
          </a:xfrm>
          <a:prstGeom prst="rect">
            <a:avLst/>
          </a:prstGeom>
        </p:spPr>
      </p:pic>
      <p:sp>
        <p:nvSpPr>
          <p:cNvPr id="13" name="TextBox 12">
            <a:extLst>
              <a:ext uri="{FF2B5EF4-FFF2-40B4-BE49-F238E27FC236}">
                <a16:creationId xmlns:a16="http://schemas.microsoft.com/office/drawing/2014/main" id="{62BB8BC2-DECB-405B-AD8E-B75B3B9DC4DC}"/>
              </a:ext>
            </a:extLst>
          </p:cNvPr>
          <p:cNvSpPr txBox="1"/>
          <p:nvPr/>
        </p:nvSpPr>
        <p:spPr>
          <a:xfrm>
            <a:off x="382629" y="2080034"/>
            <a:ext cx="3266179" cy="1569660"/>
          </a:xfrm>
          <a:prstGeom prst="rect">
            <a:avLst/>
          </a:prstGeom>
          <a:noFill/>
        </p:spPr>
        <p:txBody>
          <a:bodyPr wrap="square">
            <a:spAutoFit/>
          </a:bodyPr>
          <a:lstStyle/>
          <a:p>
            <a:endParaRPr lang="en-US" sz="1200"/>
          </a:p>
          <a:p>
            <a:pPr marL="285750" indent="-285750">
              <a:buFontTx/>
              <a:buChar char="-"/>
            </a:pPr>
            <a:r>
              <a:rPr lang="en-US" sz="1400"/>
              <a:t>Homes with pest and/or rodent issues are danger of many potential health hazards</a:t>
            </a:r>
          </a:p>
          <a:p>
            <a:endParaRPr lang="en-US" sz="1400"/>
          </a:p>
          <a:p>
            <a:pPr marL="285750" indent="-285750">
              <a:buFontTx/>
              <a:buChar char="-"/>
            </a:pPr>
            <a:r>
              <a:rPr lang="en-US" sz="1400"/>
              <a:t>This element and it’s education is in conjunction with “Keep it Clean”</a:t>
            </a:r>
          </a:p>
        </p:txBody>
      </p:sp>
      <p:sp>
        <p:nvSpPr>
          <p:cNvPr id="20" name="Rectangle 19">
            <a:extLst>
              <a:ext uri="{FF2B5EF4-FFF2-40B4-BE49-F238E27FC236}">
                <a16:creationId xmlns:a16="http://schemas.microsoft.com/office/drawing/2014/main" id="{2C1E3DBD-8AE1-4E64-86E9-7BACD954C19A}"/>
              </a:ext>
            </a:extLst>
          </p:cNvPr>
          <p:cNvSpPr/>
          <p:nvPr/>
        </p:nvSpPr>
        <p:spPr bwMode="auto">
          <a:xfrm>
            <a:off x="5947731" y="628953"/>
            <a:ext cx="1744538" cy="2389289"/>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200" b="1"/>
              <a:t>HOUSE MOUSE</a:t>
            </a:r>
          </a:p>
          <a:p>
            <a:endParaRPr lang="en-US" sz="1200" b="1"/>
          </a:p>
          <a:p>
            <a:pPr marL="171450" indent="-171450">
              <a:buFontTx/>
              <a:buChar char="-"/>
            </a:pPr>
            <a:r>
              <a:rPr lang="en-US" sz="1100"/>
              <a:t>Mainly nocturnal  </a:t>
            </a:r>
          </a:p>
          <a:p>
            <a:pPr marL="171450" indent="-171450">
              <a:buFontTx/>
              <a:buChar char="-"/>
            </a:pPr>
            <a:r>
              <a:rPr lang="en-US" sz="1100"/>
              <a:t>Prefers seeds &amp; grain </a:t>
            </a:r>
          </a:p>
          <a:p>
            <a:pPr marL="171450" indent="-171450">
              <a:buFontTx/>
              <a:buChar char="-"/>
            </a:pPr>
            <a:r>
              <a:rPr lang="en-US" sz="1100"/>
              <a:t>Nibbles when feeding, destroying food</a:t>
            </a:r>
          </a:p>
          <a:p>
            <a:pPr marL="171450" indent="-171450">
              <a:buFontTx/>
              <a:buChar char="-"/>
            </a:pPr>
            <a:r>
              <a:rPr lang="en-US" sz="1100"/>
              <a:t>Will gnaw on almost anything</a:t>
            </a:r>
          </a:p>
          <a:p>
            <a:endParaRPr lang="en-US" sz="1100"/>
          </a:p>
        </p:txBody>
      </p:sp>
      <p:pic>
        <p:nvPicPr>
          <p:cNvPr id="22" name="Picture 21">
            <a:extLst>
              <a:ext uri="{FF2B5EF4-FFF2-40B4-BE49-F238E27FC236}">
                <a16:creationId xmlns:a16="http://schemas.microsoft.com/office/drawing/2014/main" id="{6D472F4C-BDFF-434A-A6BC-EEE388E9BD98}"/>
              </a:ext>
            </a:extLst>
          </p:cNvPr>
          <p:cNvPicPr>
            <a:picLocks noChangeAspect="1"/>
          </p:cNvPicPr>
          <p:nvPr/>
        </p:nvPicPr>
        <p:blipFill>
          <a:blip r:embed="rId4"/>
          <a:stretch>
            <a:fillRect/>
          </a:stretch>
        </p:blipFill>
        <p:spPr>
          <a:xfrm>
            <a:off x="6084076" y="3190198"/>
            <a:ext cx="1439009" cy="1439009"/>
          </a:xfrm>
          <a:prstGeom prst="rect">
            <a:avLst/>
          </a:prstGeom>
        </p:spPr>
      </p:pic>
      <p:sp>
        <p:nvSpPr>
          <p:cNvPr id="23" name="Rectangle 22">
            <a:extLst>
              <a:ext uri="{FF2B5EF4-FFF2-40B4-BE49-F238E27FC236}">
                <a16:creationId xmlns:a16="http://schemas.microsoft.com/office/drawing/2014/main" id="{803F0EB0-7D4A-49D4-9081-0DD2DDF87EC2}"/>
              </a:ext>
            </a:extLst>
          </p:cNvPr>
          <p:cNvSpPr/>
          <p:nvPr/>
        </p:nvSpPr>
        <p:spPr>
          <a:xfrm>
            <a:off x="243576" y="4759306"/>
            <a:ext cx="8265161" cy="301963"/>
          </a:xfrm>
          <a:prstGeom prst="rect">
            <a:avLst/>
          </a:prstGeom>
          <a:solidFill>
            <a:schemeClr val="accent5">
              <a:lumMod val="20000"/>
              <a:lumOff val="80000"/>
            </a:schemeClr>
          </a:solidFill>
        </p:spPr>
        <p:txBody>
          <a:bodyPr wrap="square">
            <a:spAutoFit/>
          </a:bodyPr>
          <a:lstStyle/>
          <a:p>
            <a:pPr algn="ctr"/>
            <a:r>
              <a:rPr lang="en-US"/>
              <a:t>Rodents can carry more than </a:t>
            </a:r>
            <a:r>
              <a:rPr lang="en-US" b="1"/>
              <a:t>200 human pathogens</a:t>
            </a:r>
            <a:r>
              <a:rPr lang="en-US"/>
              <a:t>: Plague, Salmonellosis, rat bites, etc.</a:t>
            </a:r>
          </a:p>
        </p:txBody>
      </p:sp>
    </p:spTree>
    <p:extLst>
      <p:ext uri="{BB962C8B-B14F-4D97-AF65-F5344CB8AC3E}">
        <p14:creationId xmlns:p14="http://schemas.microsoft.com/office/powerpoint/2010/main" val="83292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27</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PEST FREE – IPM EDUCATION</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27</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27</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5" name="Rectangle 14">
            <a:extLst>
              <a:ext uri="{FF2B5EF4-FFF2-40B4-BE49-F238E27FC236}">
                <a16:creationId xmlns:a16="http://schemas.microsoft.com/office/drawing/2014/main" id="{FA79403E-BC27-45B9-80D3-5A4C0082FF9F}"/>
              </a:ext>
            </a:extLst>
          </p:cNvPr>
          <p:cNvSpPr/>
          <p:nvPr/>
        </p:nvSpPr>
        <p:spPr>
          <a:xfrm>
            <a:off x="530263" y="1553190"/>
            <a:ext cx="3779344" cy="3185142"/>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b="1"/>
              <a:t>INTEGRATED PEST MANAGEMENT</a:t>
            </a:r>
          </a:p>
          <a:p>
            <a:pPr marL="171450" indent="-171450">
              <a:spcAft>
                <a:spcPts val="300"/>
              </a:spcAft>
              <a:buFontTx/>
              <a:buChar char="-"/>
            </a:pPr>
            <a:r>
              <a:rPr lang="en-US" sz="1100"/>
              <a:t>Keep pests out and with no place to hide</a:t>
            </a:r>
          </a:p>
          <a:p>
            <a:pPr marL="514334" lvl="1" indent="-171450">
              <a:spcAft>
                <a:spcPts val="300"/>
              </a:spcAft>
              <a:buFontTx/>
              <a:buChar char="-"/>
            </a:pPr>
            <a:r>
              <a:rPr lang="en-US" sz="1100"/>
              <a:t>Change surrounding landscape</a:t>
            </a:r>
          </a:p>
          <a:p>
            <a:pPr marL="514334" lvl="1" indent="-171450">
              <a:spcAft>
                <a:spcPts val="300"/>
              </a:spcAft>
              <a:buFontTx/>
              <a:buChar char="-"/>
            </a:pPr>
            <a:r>
              <a:rPr lang="en-US" sz="1100"/>
              <a:t>Block pest entries, passages, hiding places by sealing holes &amp; cracks</a:t>
            </a:r>
          </a:p>
          <a:p>
            <a:pPr marL="171450" indent="-171450">
              <a:spcAft>
                <a:spcPts val="300"/>
              </a:spcAft>
              <a:buFontTx/>
              <a:buChar char="-"/>
            </a:pPr>
            <a:r>
              <a:rPr lang="en-US" sz="1100"/>
              <a:t>Reduce food availability</a:t>
            </a:r>
          </a:p>
          <a:p>
            <a:pPr marL="514334" lvl="1" indent="-171450">
              <a:spcAft>
                <a:spcPts val="300"/>
              </a:spcAft>
              <a:buFontTx/>
              <a:buChar char="-"/>
            </a:pPr>
            <a:r>
              <a:rPr lang="en-US" sz="1100"/>
              <a:t>Practice proper food storage &amp; disposal</a:t>
            </a:r>
          </a:p>
          <a:p>
            <a:pPr marL="514334" lvl="1" indent="-171450">
              <a:spcAft>
                <a:spcPts val="300"/>
              </a:spcAft>
              <a:buFontTx/>
              <a:buChar char="-"/>
            </a:pPr>
            <a:r>
              <a:rPr lang="en-US" sz="1100"/>
              <a:t>No dirty dishes in the sink overnight</a:t>
            </a:r>
          </a:p>
          <a:p>
            <a:pPr marL="514334" lvl="1" indent="-171450">
              <a:spcAft>
                <a:spcPts val="300"/>
              </a:spcAft>
              <a:buFontTx/>
              <a:buChar char="-"/>
            </a:pPr>
            <a:r>
              <a:rPr lang="en-US" sz="1100"/>
              <a:t>Clean crumbs, grease, etc.</a:t>
            </a:r>
          </a:p>
          <a:p>
            <a:pPr marL="171450" indent="-171450">
              <a:spcAft>
                <a:spcPts val="300"/>
              </a:spcAft>
              <a:buFontTx/>
              <a:buChar char="-"/>
            </a:pPr>
            <a:r>
              <a:rPr lang="en-US" sz="1100"/>
              <a:t>Knock down population</a:t>
            </a:r>
          </a:p>
          <a:p>
            <a:pPr marL="514334" lvl="1" indent="-171450">
              <a:spcAft>
                <a:spcPts val="300"/>
              </a:spcAft>
              <a:buFontTx/>
              <a:buChar char="-"/>
            </a:pPr>
            <a:r>
              <a:rPr lang="en-US" sz="1100"/>
              <a:t>Traps</a:t>
            </a:r>
          </a:p>
          <a:p>
            <a:pPr marL="514334" lvl="1" indent="-171450">
              <a:spcAft>
                <a:spcPts val="300"/>
              </a:spcAft>
              <a:buFontTx/>
              <a:buChar char="-"/>
            </a:pPr>
            <a:r>
              <a:rPr lang="en-US" sz="1100"/>
              <a:t>Dry Ice (Frozen CO2) – Suffocates, no residual</a:t>
            </a:r>
          </a:p>
          <a:p>
            <a:pPr marL="514334" lvl="1" indent="-171450">
              <a:spcAft>
                <a:spcPts val="300"/>
              </a:spcAft>
              <a:buFontTx/>
              <a:buChar char="-"/>
            </a:pPr>
            <a:r>
              <a:rPr lang="en-US" sz="1100"/>
              <a:t>Insect growth regulators</a:t>
            </a:r>
          </a:p>
          <a:p>
            <a:pPr marL="514334" lvl="1" indent="-171450">
              <a:spcAft>
                <a:spcPts val="300"/>
              </a:spcAft>
              <a:buFontTx/>
              <a:buChar char="-"/>
            </a:pPr>
            <a:r>
              <a:rPr lang="en-US" sz="1100"/>
              <a:t>Targeted pesticides ONLY when needed</a:t>
            </a:r>
          </a:p>
          <a:p>
            <a:pPr>
              <a:spcAft>
                <a:spcPts val="300"/>
              </a:spcAft>
            </a:pPr>
            <a:endParaRPr lang="en-US" sz="1200"/>
          </a:p>
        </p:txBody>
      </p:sp>
      <p:pic>
        <p:nvPicPr>
          <p:cNvPr id="4" name="Picture 3">
            <a:extLst>
              <a:ext uri="{FF2B5EF4-FFF2-40B4-BE49-F238E27FC236}">
                <a16:creationId xmlns:a16="http://schemas.microsoft.com/office/drawing/2014/main" id="{9AD08F1C-0AAC-438F-A7A4-9DF672A57A02}"/>
              </a:ext>
            </a:extLst>
          </p:cNvPr>
          <p:cNvPicPr>
            <a:picLocks noChangeAspect="1"/>
          </p:cNvPicPr>
          <p:nvPr/>
        </p:nvPicPr>
        <p:blipFill>
          <a:blip r:embed="rId3"/>
          <a:stretch>
            <a:fillRect/>
          </a:stretch>
        </p:blipFill>
        <p:spPr>
          <a:xfrm>
            <a:off x="5870709" y="209198"/>
            <a:ext cx="2095647" cy="1343992"/>
          </a:xfrm>
          <a:prstGeom prst="rect">
            <a:avLst/>
          </a:prstGeom>
        </p:spPr>
      </p:pic>
      <p:pic>
        <p:nvPicPr>
          <p:cNvPr id="20" name="Picture 19">
            <a:extLst>
              <a:ext uri="{FF2B5EF4-FFF2-40B4-BE49-F238E27FC236}">
                <a16:creationId xmlns:a16="http://schemas.microsoft.com/office/drawing/2014/main" id="{207E09A2-81A8-43DB-8CFB-C394134AD07D}"/>
              </a:ext>
            </a:extLst>
          </p:cNvPr>
          <p:cNvPicPr>
            <a:picLocks noChangeAspect="1"/>
          </p:cNvPicPr>
          <p:nvPr/>
        </p:nvPicPr>
        <p:blipFill rotWithShape="1">
          <a:blip r:embed="rId4"/>
          <a:srcRect b="6139"/>
          <a:stretch/>
        </p:blipFill>
        <p:spPr>
          <a:xfrm>
            <a:off x="5870709" y="1720307"/>
            <a:ext cx="2200552" cy="1523825"/>
          </a:xfrm>
          <a:prstGeom prst="rect">
            <a:avLst/>
          </a:prstGeom>
        </p:spPr>
      </p:pic>
      <p:pic>
        <p:nvPicPr>
          <p:cNvPr id="23" name="Picture 22">
            <a:extLst>
              <a:ext uri="{FF2B5EF4-FFF2-40B4-BE49-F238E27FC236}">
                <a16:creationId xmlns:a16="http://schemas.microsoft.com/office/drawing/2014/main" id="{121EBFA3-64DB-41D1-BCCA-A399E3A1EE4B}"/>
              </a:ext>
            </a:extLst>
          </p:cNvPr>
          <p:cNvPicPr>
            <a:picLocks noChangeAspect="1"/>
          </p:cNvPicPr>
          <p:nvPr/>
        </p:nvPicPr>
        <p:blipFill rotWithShape="1">
          <a:blip r:embed="rId5"/>
          <a:srcRect t="12321"/>
          <a:stretch/>
        </p:blipFill>
        <p:spPr>
          <a:xfrm>
            <a:off x="6034428" y="3411249"/>
            <a:ext cx="1931928" cy="1595597"/>
          </a:xfrm>
          <a:prstGeom prst="rect">
            <a:avLst/>
          </a:prstGeom>
        </p:spPr>
      </p:pic>
    </p:spTree>
    <p:extLst>
      <p:ext uri="{BB962C8B-B14F-4D97-AF65-F5344CB8AC3E}">
        <p14:creationId xmlns:p14="http://schemas.microsoft.com/office/powerpoint/2010/main" val="2326835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28</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SAFE</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28</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28</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pic>
        <p:nvPicPr>
          <p:cNvPr id="4098" name="Picture 2" descr="Safe Home - WV MetroNews">
            <a:extLst>
              <a:ext uri="{FF2B5EF4-FFF2-40B4-BE49-F238E27FC236}">
                <a16:creationId xmlns:a16="http://schemas.microsoft.com/office/drawing/2014/main" id="{7781489D-3BC0-4965-A751-FB6750939A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264" y="1584678"/>
            <a:ext cx="4161389" cy="26008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6B2D4B-03AB-4074-A68D-CD752A837B1A}"/>
              </a:ext>
            </a:extLst>
          </p:cNvPr>
          <p:cNvSpPr txBox="1"/>
          <p:nvPr/>
        </p:nvSpPr>
        <p:spPr>
          <a:xfrm>
            <a:off x="457199" y="1934309"/>
            <a:ext cx="3754315" cy="2585323"/>
          </a:xfrm>
          <a:prstGeom prst="rect">
            <a:avLst/>
          </a:prstGeom>
          <a:noFill/>
        </p:spPr>
        <p:txBody>
          <a:bodyPr wrap="square">
            <a:spAutoFit/>
          </a:bodyPr>
          <a:lstStyle/>
          <a:p>
            <a:pPr marL="285750" indent="-285750">
              <a:buFontTx/>
              <a:buChar char="-"/>
            </a:pPr>
            <a:r>
              <a:rPr lang="en-US"/>
              <a:t>Accidents in the home hurt more than 6 million people annually</a:t>
            </a:r>
          </a:p>
          <a:p>
            <a:endParaRPr lang="en-US"/>
          </a:p>
          <a:p>
            <a:pPr marL="285750" indent="-285750">
              <a:buFontTx/>
              <a:buChar char="-"/>
            </a:pPr>
            <a:r>
              <a:rPr lang="en-US"/>
              <a:t>The leading causes of death at home are falls, drowning, fires, poisoning, suffocation, chocking, and guns</a:t>
            </a:r>
          </a:p>
          <a:p>
            <a:endParaRPr lang="en-US"/>
          </a:p>
          <a:p>
            <a:pPr marL="285750" indent="-285750">
              <a:buFontTx/>
              <a:buChar char="-"/>
            </a:pPr>
            <a:r>
              <a:rPr lang="en-US"/>
              <a:t>Older adults are most at risk for having injuries at home</a:t>
            </a:r>
          </a:p>
          <a:p>
            <a:endParaRPr lang="en-US"/>
          </a:p>
          <a:p>
            <a:pPr marL="285750" indent="-285750">
              <a:buFontTx/>
              <a:buChar char="-"/>
            </a:pPr>
            <a:r>
              <a:rPr lang="en-US"/>
              <a:t>More than 1 million children age 5 and under are poisoned in the U.S. every year</a:t>
            </a:r>
          </a:p>
        </p:txBody>
      </p:sp>
    </p:spTree>
    <p:extLst>
      <p:ext uri="{BB962C8B-B14F-4D97-AF65-F5344CB8AC3E}">
        <p14:creationId xmlns:p14="http://schemas.microsoft.com/office/powerpoint/2010/main" val="398354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HEALTHY HOMES</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2</a:t>
            </a:fld>
            <a:endParaRPr lang="en-US"/>
          </a:p>
        </p:txBody>
      </p:sp>
      <p:sp>
        <p:nvSpPr>
          <p:cNvPr id="6" name="TextBox 5">
            <a:extLst>
              <a:ext uri="{FF2B5EF4-FFF2-40B4-BE49-F238E27FC236}">
                <a16:creationId xmlns:a16="http://schemas.microsoft.com/office/drawing/2014/main" id="{0D22BE15-3A67-4CED-B2E7-D13627F4F1C4}"/>
              </a:ext>
            </a:extLst>
          </p:cNvPr>
          <p:cNvSpPr txBox="1"/>
          <p:nvPr/>
        </p:nvSpPr>
        <p:spPr>
          <a:xfrm>
            <a:off x="457200" y="1523667"/>
            <a:ext cx="7675685" cy="3500958"/>
          </a:xfrm>
          <a:prstGeom prst="rect">
            <a:avLst/>
          </a:prstGeom>
          <a:noFill/>
        </p:spPr>
        <p:txBody>
          <a:bodyPr wrap="square">
            <a:spAutoFit/>
          </a:bodyPr>
          <a:lstStyle/>
          <a:p>
            <a:pPr marL="0" indent="0">
              <a:buNone/>
            </a:pPr>
            <a:r>
              <a:rPr lang="en-US" sz="2400" i="1">
                <a:solidFill>
                  <a:schemeClr val="tx1"/>
                </a:solidFill>
                <a:latin typeface="Arial Narrow" panose="020B0606020202030204" pitchFamily="34" charset="0"/>
              </a:rPr>
              <a:t>Many homes have unhealthy conditions: </a:t>
            </a:r>
          </a:p>
          <a:p>
            <a:pPr marL="0" indent="0">
              <a:buNone/>
            </a:pPr>
            <a:endParaRPr lang="en-US" sz="2400" i="1">
              <a:solidFill>
                <a:schemeClr val="tx1"/>
              </a:solidFill>
              <a:latin typeface="Arial Narrow" panose="020B0606020202030204" pitchFamily="34" charset="0"/>
            </a:endParaRPr>
          </a:p>
          <a:p>
            <a:pPr marL="0" indent="0">
              <a:buNone/>
            </a:pPr>
            <a:r>
              <a:rPr lang="en-US" sz="2000">
                <a:solidFill>
                  <a:schemeClr val="tx1"/>
                </a:solidFill>
                <a:latin typeface="Arial Narrow" panose="020B0606020202030204" pitchFamily="34" charset="0"/>
              </a:rPr>
              <a:t>• 1 in 16 have high radon levels </a:t>
            </a:r>
          </a:p>
          <a:p>
            <a:pPr marL="0" indent="0">
              <a:buNone/>
            </a:pPr>
            <a:r>
              <a:rPr lang="en-US" sz="2000">
                <a:solidFill>
                  <a:schemeClr val="tx1"/>
                </a:solidFill>
                <a:latin typeface="Arial Narrow" panose="020B0606020202030204" pitchFamily="34" charset="0"/>
              </a:rPr>
              <a:t>• 1 in 10 have water leaks </a:t>
            </a:r>
          </a:p>
          <a:p>
            <a:pPr marL="0" indent="0">
              <a:buNone/>
            </a:pPr>
            <a:r>
              <a:rPr lang="en-US" sz="2000">
                <a:solidFill>
                  <a:schemeClr val="tx1"/>
                </a:solidFill>
                <a:latin typeface="Arial Narrow" panose="020B0606020202030204" pitchFamily="34" charset="0"/>
              </a:rPr>
              <a:t>• 1 in 6 have structural problems </a:t>
            </a:r>
          </a:p>
          <a:p>
            <a:pPr marL="0" indent="0">
              <a:buNone/>
            </a:pPr>
            <a:r>
              <a:rPr lang="en-US" sz="2000">
                <a:solidFill>
                  <a:schemeClr val="tx1"/>
                </a:solidFill>
                <a:latin typeface="Arial Narrow" panose="020B0606020202030204" pitchFamily="34" charset="0"/>
              </a:rPr>
              <a:t>• 1 in 4 have lead-based paint </a:t>
            </a:r>
          </a:p>
          <a:p>
            <a:pPr marL="0" indent="0">
              <a:buNone/>
            </a:pPr>
            <a:r>
              <a:rPr lang="en-US" sz="2000">
                <a:solidFill>
                  <a:schemeClr val="tx1"/>
                </a:solidFill>
                <a:latin typeface="Arial Narrow" panose="020B0606020202030204" pitchFamily="34" charset="0"/>
              </a:rPr>
              <a:t>• 1 in 4 do not have a working smoke alarm</a:t>
            </a:r>
          </a:p>
          <a:p>
            <a:pPr marL="0" indent="0">
              <a:buNone/>
            </a:pPr>
            <a:endParaRPr lang="en-US" sz="2000">
              <a:solidFill>
                <a:schemeClr val="tx1"/>
              </a:solidFill>
              <a:latin typeface="Arial Narrow" panose="020B0606020202030204" pitchFamily="34" charset="0"/>
            </a:endParaRPr>
          </a:p>
          <a:p>
            <a:pPr marL="0" indent="0" algn="ctr">
              <a:buNone/>
            </a:pPr>
            <a:endParaRPr lang="en-US" sz="1600">
              <a:solidFill>
                <a:schemeClr val="tx1"/>
              </a:solidFill>
              <a:latin typeface="Arial Narrow" panose="020B0606020202030204" pitchFamily="34" charset="0"/>
            </a:endParaRPr>
          </a:p>
          <a:p>
            <a:pPr marL="0" indent="0" algn="ctr">
              <a:buNone/>
            </a:pPr>
            <a:r>
              <a:rPr lang="en-US" sz="2400" b="1">
                <a:solidFill>
                  <a:schemeClr val="tx1"/>
                </a:solidFill>
                <a:latin typeface="Arial Narrow" panose="020B0606020202030204" pitchFamily="34" charset="0"/>
              </a:rPr>
              <a:t>An unhealthy home is linked to poor health</a:t>
            </a:r>
          </a:p>
          <a:p>
            <a:pPr marL="0" indent="0">
              <a:buNone/>
            </a:pPr>
            <a:endParaRPr lang="en-US"/>
          </a:p>
        </p:txBody>
      </p:sp>
    </p:spTree>
    <p:extLst>
      <p:ext uri="{BB962C8B-B14F-4D97-AF65-F5344CB8AC3E}">
        <p14:creationId xmlns:p14="http://schemas.microsoft.com/office/powerpoint/2010/main" val="2701129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29</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SAFE – FIRE SAFETY</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29</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29</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5" name="Rectangle 14">
            <a:extLst>
              <a:ext uri="{FF2B5EF4-FFF2-40B4-BE49-F238E27FC236}">
                <a16:creationId xmlns:a16="http://schemas.microsoft.com/office/drawing/2014/main" id="{FA79403E-BC27-45B9-80D3-5A4C0082FF9F}"/>
              </a:ext>
            </a:extLst>
          </p:cNvPr>
          <p:cNvSpPr/>
          <p:nvPr/>
        </p:nvSpPr>
        <p:spPr>
          <a:xfrm>
            <a:off x="594714" y="1750037"/>
            <a:ext cx="2842729" cy="2569934"/>
          </a:xfrm>
          <a:prstGeom prst="rect">
            <a:avLst/>
          </a:prstGeom>
          <a:solidFill>
            <a:schemeClr val="accent1">
              <a:lumMod val="20000"/>
              <a:lumOff val="80000"/>
            </a:schemeClr>
          </a:solidFill>
          <a:ln>
            <a:solidFill>
              <a:srgbClr val="6EB33B"/>
            </a:solidFill>
          </a:ln>
        </p:spPr>
        <p:txBody>
          <a:bodyPr wrap="square">
            <a:spAutoFit/>
          </a:bodyPr>
          <a:lstStyle/>
          <a:p>
            <a:pPr marL="171450" indent="-171450">
              <a:spcBef>
                <a:spcPts val="600"/>
              </a:spcBef>
              <a:buFontTx/>
              <a:buChar char="-"/>
              <a:defRPr/>
            </a:pPr>
            <a:r>
              <a:rPr lang="en-US" sz="1400" b="1">
                <a:solidFill>
                  <a:schemeClr val="tx1"/>
                </a:solidFill>
                <a:cs typeface="Arial" panose="020B0604020202020204" pitchFamily="34" charset="0"/>
              </a:rPr>
              <a:t>Presence/absence of Smoke/CO detectors</a:t>
            </a:r>
          </a:p>
          <a:p>
            <a:pPr marL="514334" lvl="1" indent="-171450">
              <a:spcBef>
                <a:spcPts val="600"/>
              </a:spcBef>
              <a:buFontTx/>
              <a:buChar char="-"/>
              <a:defRPr/>
            </a:pPr>
            <a:r>
              <a:rPr lang="en-US" sz="1400">
                <a:solidFill>
                  <a:schemeClr val="tx1"/>
                </a:solidFill>
                <a:cs typeface="Arial" panose="020B0604020202020204" pitchFamily="34" charset="0"/>
              </a:rPr>
              <a:t>Install or replace units</a:t>
            </a:r>
          </a:p>
          <a:p>
            <a:pPr marL="171450" indent="-171450">
              <a:spcBef>
                <a:spcPts val="600"/>
              </a:spcBef>
              <a:buFontTx/>
              <a:buChar char="-"/>
              <a:defRPr/>
            </a:pPr>
            <a:r>
              <a:rPr lang="en-US" sz="1400" b="1">
                <a:solidFill>
                  <a:schemeClr val="tx1"/>
                </a:solidFill>
                <a:cs typeface="Arial" panose="020B0604020202020204" pitchFamily="34" charset="0"/>
              </a:rPr>
              <a:t>Fire Exits</a:t>
            </a:r>
          </a:p>
          <a:p>
            <a:pPr marL="514334" lvl="1" indent="-171450">
              <a:spcBef>
                <a:spcPts val="600"/>
              </a:spcBef>
              <a:buFontTx/>
              <a:buChar char="-"/>
              <a:defRPr/>
            </a:pPr>
            <a:r>
              <a:rPr lang="en-US" sz="1400">
                <a:solidFill>
                  <a:schemeClr val="tx1"/>
                </a:solidFill>
                <a:cs typeface="Arial" panose="020B0604020202020204" pitchFamily="34" charset="0"/>
              </a:rPr>
              <a:t>Are fire exits available?</a:t>
            </a:r>
          </a:p>
          <a:p>
            <a:pPr marL="514334" lvl="1" indent="-171450">
              <a:spcBef>
                <a:spcPts val="600"/>
              </a:spcBef>
              <a:buFontTx/>
              <a:buChar char="-"/>
              <a:defRPr/>
            </a:pPr>
            <a:r>
              <a:rPr lang="en-US" sz="1400">
                <a:solidFill>
                  <a:schemeClr val="tx1"/>
                </a:solidFill>
                <a:cs typeface="Arial" panose="020B0604020202020204" pitchFamily="34" charset="0"/>
              </a:rPr>
              <a:t>Are fire exits functional?</a:t>
            </a:r>
          </a:p>
          <a:p>
            <a:pPr marL="514334" lvl="1" indent="-171450">
              <a:spcBef>
                <a:spcPts val="600"/>
              </a:spcBef>
              <a:buFontTx/>
              <a:buChar char="-"/>
              <a:defRPr/>
            </a:pPr>
            <a:r>
              <a:rPr lang="en-US" sz="1400">
                <a:solidFill>
                  <a:schemeClr val="tx1"/>
                </a:solidFill>
                <a:cs typeface="Arial" panose="020B0604020202020204" pitchFamily="34" charset="0"/>
              </a:rPr>
              <a:t>Fire escape plan?</a:t>
            </a:r>
            <a:endParaRPr lang="en-US" sz="1400">
              <a:cs typeface="Arial" panose="020B0604020202020204" pitchFamily="34" charset="0"/>
            </a:endParaRPr>
          </a:p>
          <a:p>
            <a:pPr marL="173736" lvl="1" indent="-173736">
              <a:spcBef>
                <a:spcPts val="600"/>
              </a:spcBef>
              <a:buFontTx/>
              <a:buChar char="-"/>
              <a:defRPr/>
            </a:pPr>
            <a:r>
              <a:rPr lang="en-US" sz="1400" b="1">
                <a:solidFill>
                  <a:schemeClr val="tx1"/>
                </a:solidFill>
                <a:cs typeface="Arial" panose="020B0604020202020204" pitchFamily="34" charset="0"/>
              </a:rPr>
              <a:t> Dryer Vents</a:t>
            </a:r>
          </a:p>
          <a:p>
            <a:pPr marL="173736" lvl="1" indent="-173736">
              <a:spcBef>
                <a:spcPts val="600"/>
              </a:spcBef>
              <a:buFontTx/>
              <a:buChar char="-"/>
              <a:defRPr/>
            </a:pPr>
            <a:r>
              <a:rPr lang="en-US" sz="1400" b="1">
                <a:cs typeface="Arial" panose="020B0604020202020204" pitchFamily="34" charset="0"/>
              </a:rPr>
              <a:t>Electrical Fires/Shock Hazards</a:t>
            </a:r>
            <a:endParaRPr lang="en-US" sz="1400" b="1">
              <a:solidFill>
                <a:schemeClr val="tx1"/>
              </a:solidFill>
              <a:cs typeface="Arial" panose="020B0604020202020204" pitchFamily="34" charset="0"/>
            </a:endParaRPr>
          </a:p>
        </p:txBody>
      </p:sp>
      <p:pic>
        <p:nvPicPr>
          <p:cNvPr id="9" name="Picture 8">
            <a:extLst>
              <a:ext uri="{FF2B5EF4-FFF2-40B4-BE49-F238E27FC236}">
                <a16:creationId xmlns:a16="http://schemas.microsoft.com/office/drawing/2014/main" id="{33502ADA-F8DA-4770-9BC1-1B3E3E4BF542}"/>
              </a:ext>
            </a:extLst>
          </p:cNvPr>
          <p:cNvPicPr>
            <a:picLocks noChangeAspect="1"/>
          </p:cNvPicPr>
          <p:nvPr/>
        </p:nvPicPr>
        <p:blipFill>
          <a:blip r:embed="rId3"/>
          <a:stretch>
            <a:fillRect/>
          </a:stretch>
        </p:blipFill>
        <p:spPr>
          <a:xfrm>
            <a:off x="4196461" y="416399"/>
            <a:ext cx="1526817" cy="1778161"/>
          </a:xfrm>
          <a:prstGeom prst="rect">
            <a:avLst/>
          </a:prstGeom>
          <a:ln>
            <a:solidFill>
              <a:schemeClr val="tx1"/>
            </a:solidFill>
          </a:ln>
        </p:spPr>
      </p:pic>
      <p:pic>
        <p:nvPicPr>
          <p:cNvPr id="10" name="Picture 9">
            <a:extLst>
              <a:ext uri="{FF2B5EF4-FFF2-40B4-BE49-F238E27FC236}">
                <a16:creationId xmlns:a16="http://schemas.microsoft.com/office/drawing/2014/main" id="{54DF6DFC-AC9A-4399-8A5C-D93DC4E3D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177" t="667" r="-1667" b="14889"/>
          <a:stretch/>
        </p:blipFill>
        <p:spPr>
          <a:xfrm>
            <a:off x="5977986" y="416399"/>
            <a:ext cx="1680475" cy="1338902"/>
          </a:xfrm>
          <a:prstGeom prst="rect">
            <a:avLst/>
          </a:prstGeom>
          <a:ln w="28575">
            <a:solidFill>
              <a:schemeClr val="tx1"/>
            </a:solidFill>
          </a:ln>
        </p:spPr>
      </p:pic>
      <p:pic>
        <p:nvPicPr>
          <p:cNvPr id="11" name="Picture 10">
            <a:extLst>
              <a:ext uri="{FF2B5EF4-FFF2-40B4-BE49-F238E27FC236}">
                <a16:creationId xmlns:a16="http://schemas.microsoft.com/office/drawing/2014/main" id="{FCA5762A-7A0E-487E-A18D-46F9F67F4EB0}"/>
              </a:ext>
            </a:extLst>
          </p:cNvPr>
          <p:cNvPicPr>
            <a:picLocks noChangeAspect="1"/>
          </p:cNvPicPr>
          <p:nvPr/>
        </p:nvPicPr>
        <p:blipFill>
          <a:blip r:embed="rId5"/>
          <a:stretch>
            <a:fillRect/>
          </a:stretch>
        </p:blipFill>
        <p:spPr>
          <a:xfrm>
            <a:off x="5926236" y="1637926"/>
            <a:ext cx="1732225" cy="1114858"/>
          </a:xfrm>
          <a:prstGeom prst="rect">
            <a:avLst/>
          </a:prstGeom>
        </p:spPr>
      </p:pic>
      <p:pic>
        <p:nvPicPr>
          <p:cNvPr id="12" name="Picture 4">
            <a:extLst>
              <a:ext uri="{FF2B5EF4-FFF2-40B4-BE49-F238E27FC236}">
                <a16:creationId xmlns:a16="http://schemas.microsoft.com/office/drawing/2014/main" id="{9D27662E-A0DB-42DE-984C-6F146C3803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7369" y="2475433"/>
            <a:ext cx="1647272" cy="15074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1930C7C-82F4-4DF1-B482-F3C1508276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959" t="13221" r="27327" b="23432"/>
          <a:stretch/>
        </p:blipFill>
        <p:spPr>
          <a:xfrm>
            <a:off x="5977986" y="2871239"/>
            <a:ext cx="1732225" cy="2072236"/>
          </a:xfrm>
          <a:prstGeom prst="rect">
            <a:avLst/>
          </a:prstGeom>
        </p:spPr>
      </p:pic>
    </p:spTree>
    <p:extLst>
      <p:ext uri="{BB962C8B-B14F-4D97-AF65-F5344CB8AC3E}">
        <p14:creationId xmlns:p14="http://schemas.microsoft.com/office/powerpoint/2010/main" val="3128138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30</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SAFE – CHILD + FAMILY SAFETY</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30</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30</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5" name="Rectangle 14">
            <a:extLst>
              <a:ext uri="{FF2B5EF4-FFF2-40B4-BE49-F238E27FC236}">
                <a16:creationId xmlns:a16="http://schemas.microsoft.com/office/drawing/2014/main" id="{FA79403E-BC27-45B9-80D3-5A4C0082FF9F}"/>
              </a:ext>
            </a:extLst>
          </p:cNvPr>
          <p:cNvSpPr/>
          <p:nvPr/>
        </p:nvSpPr>
        <p:spPr>
          <a:xfrm>
            <a:off x="511440" y="1998464"/>
            <a:ext cx="1942668" cy="2123658"/>
          </a:xfrm>
          <a:prstGeom prst="rect">
            <a:avLst/>
          </a:prstGeom>
          <a:solidFill>
            <a:schemeClr val="accent1">
              <a:lumMod val="20000"/>
              <a:lumOff val="80000"/>
            </a:schemeClr>
          </a:solidFill>
          <a:ln>
            <a:solidFill>
              <a:srgbClr val="6EB33B"/>
            </a:solidFill>
          </a:ln>
        </p:spPr>
        <p:txBody>
          <a:bodyPr wrap="square">
            <a:spAutoFit/>
          </a:bodyPr>
          <a:lstStyle/>
          <a:p>
            <a:pPr marL="171450" indent="-171450">
              <a:spcBef>
                <a:spcPts val="600"/>
              </a:spcBef>
              <a:buFontTx/>
              <a:buChar char="-"/>
              <a:defRPr/>
            </a:pPr>
            <a:r>
              <a:rPr lang="en-US" sz="1400">
                <a:solidFill>
                  <a:schemeClr val="tx1"/>
                </a:solidFill>
                <a:cs typeface="Arial" panose="020B0604020202020204" pitchFamily="34" charset="0"/>
              </a:rPr>
              <a:t>Hazardous household product storage</a:t>
            </a:r>
          </a:p>
          <a:p>
            <a:pPr marL="171450" indent="-171450">
              <a:spcBef>
                <a:spcPts val="600"/>
              </a:spcBef>
              <a:buFontTx/>
              <a:buChar char="-"/>
              <a:defRPr/>
            </a:pPr>
            <a:r>
              <a:rPr lang="en-US" sz="1400">
                <a:solidFill>
                  <a:schemeClr val="tx1"/>
                </a:solidFill>
                <a:cs typeface="Arial" panose="020B0604020202020204" pitchFamily="34" charset="0"/>
              </a:rPr>
              <a:t>Cabinet locks</a:t>
            </a:r>
          </a:p>
          <a:p>
            <a:pPr marL="171450" indent="-171450">
              <a:spcBef>
                <a:spcPts val="600"/>
              </a:spcBef>
              <a:buFontTx/>
              <a:buChar char="-"/>
              <a:defRPr/>
            </a:pPr>
            <a:r>
              <a:rPr lang="en-US" sz="1400">
                <a:solidFill>
                  <a:schemeClr val="tx1"/>
                </a:solidFill>
                <a:cs typeface="Arial" panose="020B0604020202020204" pitchFamily="34" charset="0"/>
              </a:rPr>
              <a:t>Large appliance stability</a:t>
            </a:r>
          </a:p>
          <a:p>
            <a:pPr marL="171450" indent="-171450">
              <a:spcBef>
                <a:spcPts val="600"/>
              </a:spcBef>
              <a:buFontTx/>
              <a:buChar char="-"/>
              <a:defRPr/>
            </a:pPr>
            <a:r>
              <a:rPr lang="en-US" sz="1400">
                <a:solidFill>
                  <a:schemeClr val="tx1"/>
                </a:solidFill>
                <a:cs typeface="Arial" panose="020B0604020202020204" pitchFamily="34" charset="0"/>
              </a:rPr>
              <a:t>Choking hazards</a:t>
            </a:r>
          </a:p>
          <a:p>
            <a:pPr marL="171450" indent="-171450">
              <a:spcBef>
                <a:spcPts val="600"/>
              </a:spcBef>
              <a:buFontTx/>
              <a:buChar char="-"/>
              <a:defRPr/>
            </a:pPr>
            <a:r>
              <a:rPr lang="en-US" sz="1400">
                <a:solidFill>
                  <a:schemeClr val="tx1"/>
                </a:solidFill>
                <a:cs typeface="Arial" panose="020B0604020202020204" pitchFamily="34" charset="0"/>
              </a:rPr>
              <a:t>Cut/Pierce/Crush hazards</a:t>
            </a:r>
          </a:p>
        </p:txBody>
      </p:sp>
      <p:pic>
        <p:nvPicPr>
          <p:cNvPr id="3" name="Picture 2">
            <a:extLst>
              <a:ext uri="{FF2B5EF4-FFF2-40B4-BE49-F238E27FC236}">
                <a16:creationId xmlns:a16="http://schemas.microsoft.com/office/drawing/2014/main" id="{8DEF76F0-324A-4552-829D-D13856F4AD21}"/>
              </a:ext>
            </a:extLst>
          </p:cNvPr>
          <p:cNvPicPr>
            <a:picLocks noChangeAspect="1"/>
          </p:cNvPicPr>
          <p:nvPr/>
        </p:nvPicPr>
        <p:blipFill>
          <a:blip r:embed="rId3"/>
          <a:stretch>
            <a:fillRect/>
          </a:stretch>
        </p:blipFill>
        <p:spPr>
          <a:xfrm>
            <a:off x="2839714" y="1314452"/>
            <a:ext cx="2304779" cy="1950198"/>
          </a:xfrm>
          <a:prstGeom prst="rect">
            <a:avLst/>
          </a:prstGeom>
        </p:spPr>
      </p:pic>
      <p:pic>
        <p:nvPicPr>
          <p:cNvPr id="4" name="Picture 3">
            <a:extLst>
              <a:ext uri="{FF2B5EF4-FFF2-40B4-BE49-F238E27FC236}">
                <a16:creationId xmlns:a16="http://schemas.microsoft.com/office/drawing/2014/main" id="{6D353CC0-8B7C-4C04-8868-A65830A37F7A}"/>
              </a:ext>
            </a:extLst>
          </p:cNvPr>
          <p:cNvPicPr>
            <a:picLocks noChangeAspect="1"/>
          </p:cNvPicPr>
          <p:nvPr/>
        </p:nvPicPr>
        <p:blipFill>
          <a:blip r:embed="rId4"/>
          <a:stretch>
            <a:fillRect/>
          </a:stretch>
        </p:blipFill>
        <p:spPr>
          <a:xfrm>
            <a:off x="5428796" y="2677299"/>
            <a:ext cx="1477794" cy="2151875"/>
          </a:xfrm>
          <a:prstGeom prst="rect">
            <a:avLst/>
          </a:prstGeom>
        </p:spPr>
      </p:pic>
      <p:pic>
        <p:nvPicPr>
          <p:cNvPr id="6" name="Picture 5">
            <a:extLst>
              <a:ext uri="{FF2B5EF4-FFF2-40B4-BE49-F238E27FC236}">
                <a16:creationId xmlns:a16="http://schemas.microsoft.com/office/drawing/2014/main" id="{D000C7F3-F921-45A7-8332-1272A1BC1758}"/>
              </a:ext>
            </a:extLst>
          </p:cNvPr>
          <p:cNvPicPr>
            <a:picLocks noChangeAspect="1"/>
          </p:cNvPicPr>
          <p:nvPr/>
        </p:nvPicPr>
        <p:blipFill>
          <a:blip r:embed="rId5"/>
          <a:stretch>
            <a:fillRect/>
          </a:stretch>
        </p:blipFill>
        <p:spPr>
          <a:xfrm>
            <a:off x="2839715" y="3324835"/>
            <a:ext cx="2304779" cy="1356415"/>
          </a:xfrm>
          <a:prstGeom prst="rect">
            <a:avLst/>
          </a:prstGeom>
        </p:spPr>
      </p:pic>
      <p:pic>
        <p:nvPicPr>
          <p:cNvPr id="7" name="Picture 6">
            <a:extLst>
              <a:ext uri="{FF2B5EF4-FFF2-40B4-BE49-F238E27FC236}">
                <a16:creationId xmlns:a16="http://schemas.microsoft.com/office/drawing/2014/main" id="{2FEE15A3-9232-402C-92AC-7278B1DC86ED}"/>
              </a:ext>
            </a:extLst>
          </p:cNvPr>
          <p:cNvPicPr>
            <a:picLocks noChangeAspect="1"/>
          </p:cNvPicPr>
          <p:nvPr/>
        </p:nvPicPr>
        <p:blipFill>
          <a:blip r:embed="rId6"/>
          <a:stretch>
            <a:fillRect/>
          </a:stretch>
        </p:blipFill>
        <p:spPr>
          <a:xfrm>
            <a:off x="7030867" y="2677300"/>
            <a:ext cx="1546304" cy="2151876"/>
          </a:xfrm>
          <a:prstGeom prst="rect">
            <a:avLst/>
          </a:prstGeom>
        </p:spPr>
      </p:pic>
      <p:pic>
        <p:nvPicPr>
          <p:cNvPr id="8" name="Picture 7">
            <a:extLst>
              <a:ext uri="{FF2B5EF4-FFF2-40B4-BE49-F238E27FC236}">
                <a16:creationId xmlns:a16="http://schemas.microsoft.com/office/drawing/2014/main" id="{BF103173-DAE0-486F-97DB-EFD67430783C}"/>
              </a:ext>
            </a:extLst>
          </p:cNvPr>
          <p:cNvPicPr>
            <a:picLocks noChangeAspect="1"/>
          </p:cNvPicPr>
          <p:nvPr/>
        </p:nvPicPr>
        <p:blipFill>
          <a:blip r:embed="rId7"/>
          <a:stretch>
            <a:fillRect/>
          </a:stretch>
        </p:blipFill>
        <p:spPr>
          <a:xfrm>
            <a:off x="6166404" y="445176"/>
            <a:ext cx="1602071" cy="2126574"/>
          </a:xfrm>
          <a:prstGeom prst="rect">
            <a:avLst/>
          </a:prstGeom>
        </p:spPr>
      </p:pic>
    </p:spTree>
    <p:extLst>
      <p:ext uri="{BB962C8B-B14F-4D97-AF65-F5344CB8AC3E}">
        <p14:creationId xmlns:p14="http://schemas.microsoft.com/office/powerpoint/2010/main" val="2004963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31</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97446" y="873348"/>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SAFE – SLIP + FALL SAFETY</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31</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31</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5" name="Rectangle 14">
            <a:extLst>
              <a:ext uri="{FF2B5EF4-FFF2-40B4-BE49-F238E27FC236}">
                <a16:creationId xmlns:a16="http://schemas.microsoft.com/office/drawing/2014/main" id="{FA79403E-BC27-45B9-80D3-5A4C0082FF9F}"/>
              </a:ext>
            </a:extLst>
          </p:cNvPr>
          <p:cNvSpPr/>
          <p:nvPr/>
        </p:nvSpPr>
        <p:spPr>
          <a:xfrm>
            <a:off x="5758638" y="721311"/>
            <a:ext cx="2378457" cy="1508105"/>
          </a:xfrm>
          <a:prstGeom prst="rect">
            <a:avLst/>
          </a:prstGeom>
          <a:solidFill>
            <a:schemeClr val="accent1">
              <a:lumMod val="20000"/>
              <a:lumOff val="80000"/>
            </a:schemeClr>
          </a:solidFill>
          <a:ln>
            <a:solidFill>
              <a:srgbClr val="6EB33B"/>
            </a:solidFill>
          </a:ln>
        </p:spPr>
        <p:txBody>
          <a:bodyPr wrap="square" lIns="91440" tIns="45720" rIns="91440" bIns="45720" anchor="t">
            <a:spAutoFit/>
          </a:bodyPr>
          <a:lstStyle/>
          <a:p>
            <a:pPr algn="ctr"/>
            <a:r>
              <a:rPr lang="en-US" sz="1100">
                <a:ea typeface="+mn-lt"/>
                <a:cs typeface="+mn-lt"/>
              </a:rPr>
              <a:t>Every second of every day, an older adult (age 65+) suffers a fall in the U.S.—making falls the leading cause of injury and injury death in this age group</a:t>
            </a:r>
            <a:endParaRPr lang="en-US" sz="1100"/>
          </a:p>
          <a:p>
            <a:pPr algn="ctr"/>
            <a:endParaRPr lang="en-US" sz="1100">
              <a:cs typeface="Arial" panose="020B0604020202020204" pitchFamily="34" charset="0"/>
            </a:endParaRPr>
          </a:p>
          <a:p>
            <a:pPr algn="ctr"/>
            <a:r>
              <a:rPr lang="en-US" sz="1200" b="1" i="1">
                <a:cs typeface="Arial"/>
              </a:rPr>
              <a:t>60% of falls occur inside the home</a:t>
            </a:r>
            <a:endParaRPr lang="en-US" sz="1200" b="1" i="1">
              <a:cs typeface="Arial" panose="020B0604020202020204" pitchFamily="34" charset="0"/>
            </a:endParaRPr>
          </a:p>
          <a:p>
            <a:pPr marL="171450" indent="-171450">
              <a:buFontTx/>
              <a:buChar char="-"/>
            </a:pPr>
            <a:endParaRPr lang="en-US" sz="1400">
              <a:cs typeface="Arial" panose="020B0604020202020204" pitchFamily="34" charset="0"/>
            </a:endParaRPr>
          </a:p>
        </p:txBody>
      </p:sp>
      <p:pic>
        <p:nvPicPr>
          <p:cNvPr id="17" name="Picture 6">
            <a:extLst>
              <a:ext uri="{FF2B5EF4-FFF2-40B4-BE49-F238E27FC236}">
                <a16:creationId xmlns:a16="http://schemas.microsoft.com/office/drawing/2014/main" id="{E59B12A8-2D87-423C-A4D1-8C45A574ED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2514" y="2509050"/>
            <a:ext cx="1601854" cy="2135806"/>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92ECD9-318E-4891-9730-016B9671F17B}"/>
              </a:ext>
            </a:extLst>
          </p:cNvPr>
          <p:cNvPicPr>
            <a:picLocks noChangeAspect="1"/>
          </p:cNvPicPr>
          <p:nvPr/>
        </p:nvPicPr>
        <p:blipFill>
          <a:blip r:embed="rId4"/>
          <a:stretch>
            <a:fillRect/>
          </a:stretch>
        </p:blipFill>
        <p:spPr>
          <a:xfrm>
            <a:off x="3026495" y="2971082"/>
            <a:ext cx="2206617" cy="1671894"/>
          </a:xfrm>
          <a:prstGeom prst="rect">
            <a:avLst/>
          </a:prstGeom>
        </p:spPr>
      </p:pic>
      <p:pic>
        <p:nvPicPr>
          <p:cNvPr id="18" name="Picture 17">
            <a:extLst>
              <a:ext uri="{FF2B5EF4-FFF2-40B4-BE49-F238E27FC236}">
                <a16:creationId xmlns:a16="http://schemas.microsoft.com/office/drawing/2014/main" id="{50A6D2B3-8D2D-42EB-97FF-0941DD1D6B6D}"/>
              </a:ext>
            </a:extLst>
          </p:cNvPr>
          <p:cNvPicPr>
            <a:picLocks noChangeAspect="1"/>
          </p:cNvPicPr>
          <p:nvPr/>
        </p:nvPicPr>
        <p:blipFill>
          <a:blip r:embed="rId5"/>
          <a:stretch>
            <a:fillRect/>
          </a:stretch>
        </p:blipFill>
        <p:spPr>
          <a:xfrm>
            <a:off x="5332310" y="2505564"/>
            <a:ext cx="1751649" cy="2195903"/>
          </a:xfrm>
          <a:prstGeom prst="rect">
            <a:avLst/>
          </a:prstGeom>
        </p:spPr>
      </p:pic>
      <p:sp>
        <p:nvSpPr>
          <p:cNvPr id="6" name="TextBox 5">
            <a:extLst>
              <a:ext uri="{FF2B5EF4-FFF2-40B4-BE49-F238E27FC236}">
                <a16:creationId xmlns:a16="http://schemas.microsoft.com/office/drawing/2014/main" id="{FB9E4D37-6766-4C1D-A8B4-9EFCABDFE158}"/>
              </a:ext>
            </a:extLst>
          </p:cNvPr>
          <p:cNvSpPr txBox="1"/>
          <p:nvPr/>
        </p:nvSpPr>
        <p:spPr>
          <a:xfrm>
            <a:off x="453387" y="1573675"/>
            <a:ext cx="2896137" cy="18697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t>- Unsafe doors or windows​</a:t>
            </a:r>
          </a:p>
          <a:p>
            <a:endParaRPr lang="en-US"/>
          </a:p>
          <a:p>
            <a:r>
              <a:rPr lang="en-US"/>
              <a:t>- Unsafe stairs: worn out carpet/unstable</a:t>
            </a:r>
          </a:p>
          <a:p>
            <a:endParaRPr lang="en-US"/>
          </a:p>
          <a:p>
            <a:r>
              <a:rPr lang="en-US"/>
              <a:t>- Missing/loose handrails​</a:t>
            </a:r>
          </a:p>
          <a:p>
            <a:endParaRPr lang="en-US"/>
          </a:p>
          <a:p>
            <a:r>
              <a:rPr lang="en-US"/>
              <a:t>- Smooth/slippery floors​</a:t>
            </a:r>
          </a:p>
          <a:p>
            <a:endParaRPr lang="en-US"/>
          </a:p>
          <a:p>
            <a:r>
              <a:rPr lang="en-US"/>
              <a:t>- Cables across the floor</a:t>
            </a:r>
          </a:p>
        </p:txBody>
      </p:sp>
    </p:spTree>
    <p:extLst>
      <p:ext uri="{BB962C8B-B14F-4D97-AF65-F5344CB8AC3E}">
        <p14:creationId xmlns:p14="http://schemas.microsoft.com/office/powerpoint/2010/main" val="3972181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32</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SAFE –EDUCATION</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32</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32</a:t>
            </a:fld>
            <a:endParaRPr lang="en-US"/>
          </a:p>
        </p:txBody>
      </p:sp>
      <p:sp>
        <p:nvSpPr>
          <p:cNvPr id="14" name="Rectangle 13">
            <a:extLst>
              <a:ext uri="{FF2B5EF4-FFF2-40B4-BE49-F238E27FC236}">
                <a16:creationId xmlns:a16="http://schemas.microsoft.com/office/drawing/2014/main" id="{5A750619-07C0-4626-A4BF-3BCA867B2A60}"/>
              </a:ext>
            </a:extLst>
          </p:cNvPr>
          <p:cNvSpPr/>
          <p:nvPr/>
        </p:nvSpPr>
        <p:spPr>
          <a:xfrm>
            <a:off x="2839715" y="2349043"/>
            <a:ext cx="2141290" cy="2389289"/>
          </a:xfrm>
          <a:prstGeom prst="rect">
            <a:avLst/>
          </a:prstGeom>
        </p:spPr>
        <p:txBody>
          <a:bodyPr vert="horz" lIns="91440" tIns="45720" rIns="91440" bIns="45720" rtlCol="0">
            <a:normAutofit/>
          </a:bodyPr>
          <a:lstStyle/>
          <a:p>
            <a:pPr marL="285750" indent="-285750" fontAlgn="base">
              <a:lnSpc>
                <a:spcPct val="90000"/>
              </a:lnSpc>
              <a:spcAft>
                <a:spcPts val="600"/>
              </a:spcAft>
              <a:buFont typeface="Arial" panose="020B0604020202020204" pitchFamily="34" charset="0"/>
              <a:buChar char="•"/>
            </a:pPr>
            <a:endParaRPr lang="en-US" sz="1500">
              <a:latin typeface="Arial Nova Cond" panose="020B0506020202020204" pitchFamily="34" charset="0"/>
            </a:endParaRPr>
          </a:p>
        </p:txBody>
      </p:sp>
      <p:sp>
        <p:nvSpPr>
          <p:cNvPr id="17" name="Rectangle 16">
            <a:extLst>
              <a:ext uri="{FF2B5EF4-FFF2-40B4-BE49-F238E27FC236}">
                <a16:creationId xmlns:a16="http://schemas.microsoft.com/office/drawing/2014/main" id="{C8C6043E-35C4-4209-B774-F430D43EDBB7}"/>
              </a:ext>
            </a:extLst>
          </p:cNvPr>
          <p:cNvSpPr/>
          <p:nvPr/>
        </p:nvSpPr>
        <p:spPr bwMode="auto">
          <a:xfrm>
            <a:off x="831685" y="1963864"/>
            <a:ext cx="2531717" cy="2774468"/>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0" lvl="2" algn="l">
              <a:lnSpc>
                <a:spcPct val="114000"/>
              </a:lnSpc>
              <a:spcBef>
                <a:spcPts val="0"/>
              </a:spcBef>
              <a:defRPr/>
            </a:pPr>
            <a:r>
              <a:rPr lang="en-US" sz="1600" b="1">
                <a:solidFill>
                  <a:schemeClr val="tx1"/>
                </a:solidFill>
              </a:rPr>
              <a:t>SAFETY GOALS</a:t>
            </a:r>
          </a:p>
          <a:p>
            <a:pPr marL="342900" lvl="2" indent="-342900" algn="l">
              <a:lnSpc>
                <a:spcPct val="114000"/>
              </a:lnSpc>
              <a:spcBef>
                <a:spcPts val="0"/>
              </a:spcBef>
              <a:buFontTx/>
              <a:buChar char="-"/>
              <a:defRPr/>
            </a:pPr>
            <a:r>
              <a:rPr lang="en-US" sz="1600">
                <a:solidFill>
                  <a:schemeClr val="tx1"/>
                </a:solidFill>
              </a:rPr>
              <a:t>Address unsafe doors or windows</a:t>
            </a:r>
          </a:p>
          <a:p>
            <a:pPr marL="342900" lvl="2" indent="-342900" algn="l">
              <a:lnSpc>
                <a:spcPct val="114000"/>
              </a:lnSpc>
              <a:spcBef>
                <a:spcPts val="0"/>
              </a:spcBef>
              <a:buFontTx/>
              <a:buChar char="-"/>
              <a:defRPr/>
            </a:pPr>
            <a:r>
              <a:rPr lang="en-US" sz="1600">
                <a:solidFill>
                  <a:schemeClr val="tx1"/>
                </a:solidFill>
              </a:rPr>
              <a:t>Fix holes, unsafe stairs or handrails</a:t>
            </a:r>
          </a:p>
          <a:p>
            <a:pPr marL="342900" lvl="2" indent="-342900" algn="l">
              <a:lnSpc>
                <a:spcPct val="114000"/>
              </a:lnSpc>
              <a:spcBef>
                <a:spcPts val="0"/>
              </a:spcBef>
              <a:buFontTx/>
              <a:buChar char="-"/>
              <a:defRPr/>
            </a:pPr>
            <a:r>
              <a:rPr lang="en-US" sz="1600">
                <a:solidFill>
                  <a:schemeClr val="tx1"/>
                </a:solidFill>
              </a:rPr>
              <a:t>Smooth slippery floors</a:t>
            </a:r>
          </a:p>
          <a:p>
            <a:pPr marL="342900" lvl="2" indent="-342900" algn="l">
              <a:lnSpc>
                <a:spcPct val="114000"/>
              </a:lnSpc>
              <a:spcBef>
                <a:spcPts val="0"/>
              </a:spcBef>
              <a:buFontTx/>
              <a:buChar char="-"/>
              <a:defRPr/>
            </a:pPr>
            <a:r>
              <a:rPr lang="en-US" sz="1600">
                <a:solidFill>
                  <a:schemeClr val="tx1"/>
                </a:solidFill>
              </a:rPr>
              <a:t>Replace worn-out areas</a:t>
            </a:r>
          </a:p>
          <a:p>
            <a:pPr marL="342900" lvl="2" indent="-342900" algn="l">
              <a:lnSpc>
                <a:spcPct val="114000"/>
              </a:lnSpc>
              <a:spcBef>
                <a:spcPts val="0"/>
              </a:spcBef>
              <a:buFontTx/>
              <a:buChar char="-"/>
              <a:defRPr/>
            </a:pPr>
            <a:r>
              <a:rPr lang="en-US" sz="1600">
                <a:solidFill>
                  <a:schemeClr val="tx1"/>
                </a:solidFill>
              </a:rPr>
              <a:t>Remove cables across the floor</a:t>
            </a:r>
          </a:p>
        </p:txBody>
      </p:sp>
      <p:pic>
        <p:nvPicPr>
          <p:cNvPr id="5122" name="Picture 2" descr="5 Crucial Tips to Consider on How to Ensure Home Safety">
            <a:extLst>
              <a:ext uri="{FF2B5EF4-FFF2-40B4-BE49-F238E27FC236}">
                <a16:creationId xmlns:a16="http://schemas.microsoft.com/office/drawing/2014/main" id="{0984429E-EB44-4452-8E1B-B84EC866D1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68"/>
          <a:stretch/>
        </p:blipFill>
        <p:spPr bwMode="auto">
          <a:xfrm>
            <a:off x="3695700" y="1639335"/>
            <a:ext cx="4762500" cy="281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16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33</a:t>
            </a:fld>
            <a:endParaRPr lang="en-US"/>
          </a:p>
        </p:txBody>
      </p:sp>
      <p:sp>
        <p:nvSpPr>
          <p:cNvPr id="17" name="Title 1">
            <a:extLst>
              <a:ext uri="{FF2B5EF4-FFF2-40B4-BE49-F238E27FC236}">
                <a16:creationId xmlns:a16="http://schemas.microsoft.com/office/drawing/2014/main" id="{7A097B62-36A2-444E-9ADC-7933A1E91A8A}"/>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a:t>
            </a:r>
            <a:r>
              <a:rPr lang="en-US" altLang="en-US"/>
              <a:t>ENERGY EFFICIENT</a:t>
            </a:r>
            <a:endPar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endParaRPr>
          </a:p>
        </p:txBody>
      </p:sp>
      <p:sp>
        <p:nvSpPr>
          <p:cNvPr id="7" name="Rectangle 6">
            <a:extLst>
              <a:ext uri="{FF2B5EF4-FFF2-40B4-BE49-F238E27FC236}">
                <a16:creationId xmlns:a16="http://schemas.microsoft.com/office/drawing/2014/main" id="{0BB2B7A5-E7B7-44E7-81BB-917DF5D57681}"/>
              </a:ext>
            </a:extLst>
          </p:cNvPr>
          <p:cNvSpPr/>
          <p:nvPr/>
        </p:nvSpPr>
        <p:spPr bwMode="auto">
          <a:xfrm>
            <a:off x="457199" y="1712387"/>
            <a:ext cx="2818151" cy="2274997"/>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600" b="1"/>
              <a:t>Sources of energy loss</a:t>
            </a:r>
            <a:endParaRPr lang="en-US" sz="1600"/>
          </a:p>
          <a:p>
            <a:pPr marL="285750" indent="-285750">
              <a:buFontTx/>
              <a:buChar char="-"/>
            </a:pPr>
            <a:r>
              <a:rPr lang="en-US" sz="1600"/>
              <a:t>Inefficient appliances and lighting</a:t>
            </a:r>
          </a:p>
          <a:p>
            <a:pPr marL="285750" indent="-285750">
              <a:buFontTx/>
              <a:buChar char="-"/>
            </a:pPr>
            <a:r>
              <a:rPr lang="en-US" sz="1600"/>
              <a:t>Insufficient insulation</a:t>
            </a:r>
          </a:p>
          <a:p>
            <a:pPr marL="285750" indent="-285750">
              <a:buFontTx/>
              <a:buChar char="-"/>
            </a:pPr>
            <a:r>
              <a:rPr lang="en-US" sz="1600"/>
              <a:t>Uncontrolled air infiltration</a:t>
            </a:r>
          </a:p>
          <a:p>
            <a:pPr marL="285750" indent="-285750">
              <a:buFontTx/>
              <a:buChar char="-"/>
            </a:pPr>
            <a:r>
              <a:rPr lang="en-US" sz="1600"/>
              <a:t>Missing hot water heater tank and pipe insulation</a:t>
            </a:r>
          </a:p>
          <a:p>
            <a:pPr marL="285750" indent="-285750">
              <a:buFontTx/>
              <a:buChar char="-"/>
            </a:pPr>
            <a:r>
              <a:rPr lang="en-US" sz="1600"/>
              <a:t>Poor weather-stripping</a:t>
            </a:r>
            <a:endParaRPr lang="en-US" sz="2000"/>
          </a:p>
        </p:txBody>
      </p:sp>
      <p:pic>
        <p:nvPicPr>
          <p:cNvPr id="2" name="Picture 1">
            <a:extLst>
              <a:ext uri="{FF2B5EF4-FFF2-40B4-BE49-F238E27FC236}">
                <a16:creationId xmlns:a16="http://schemas.microsoft.com/office/drawing/2014/main" id="{7B902208-7049-42B6-B88C-B01D386E5957}"/>
              </a:ext>
            </a:extLst>
          </p:cNvPr>
          <p:cNvPicPr>
            <a:picLocks noChangeAspect="1"/>
          </p:cNvPicPr>
          <p:nvPr/>
        </p:nvPicPr>
        <p:blipFill>
          <a:blip r:embed="rId3"/>
          <a:stretch>
            <a:fillRect/>
          </a:stretch>
        </p:blipFill>
        <p:spPr>
          <a:xfrm>
            <a:off x="4908126" y="1085850"/>
            <a:ext cx="2352297" cy="1832279"/>
          </a:xfrm>
          <a:prstGeom prst="rect">
            <a:avLst/>
          </a:prstGeom>
        </p:spPr>
      </p:pic>
      <p:pic>
        <p:nvPicPr>
          <p:cNvPr id="9" name="Picture 8">
            <a:extLst>
              <a:ext uri="{FF2B5EF4-FFF2-40B4-BE49-F238E27FC236}">
                <a16:creationId xmlns:a16="http://schemas.microsoft.com/office/drawing/2014/main" id="{341B6985-5398-4B9D-B549-EDDA562328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5" r="16857" b="11911"/>
          <a:stretch/>
        </p:blipFill>
        <p:spPr>
          <a:xfrm>
            <a:off x="7371687" y="2226148"/>
            <a:ext cx="1315113" cy="2401511"/>
          </a:xfrm>
          <a:prstGeom prst="rect">
            <a:avLst/>
          </a:prstGeom>
        </p:spPr>
      </p:pic>
      <p:pic>
        <p:nvPicPr>
          <p:cNvPr id="6146" name="Picture 2" descr="How To Replace Weather-stripping On Doors - Home Economics">
            <a:extLst>
              <a:ext uri="{FF2B5EF4-FFF2-40B4-BE49-F238E27FC236}">
                <a16:creationId xmlns:a16="http://schemas.microsoft.com/office/drawing/2014/main" id="{DB7CCD8E-AD8C-4B8D-949E-906B38295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381" y="313372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28837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1">
            <a:extLst>
              <a:ext uri="{FF2B5EF4-FFF2-40B4-BE49-F238E27FC236}">
                <a16:creationId xmlns:a16="http://schemas.microsoft.com/office/drawing/2014/main" id="{1FAA2B01-1D17-4211-B592-358774D101EE}"/>
              </a:ext>
            </a:extLst>
          </p:cNvPr>
          <p:cNvSpPr>
            <a:spLocks noGrp="1"/>
          </p:cNvSpPr>
          <p:nvPr>
            <p:ph type="sldNum" sz="quarter" idx="12"/>
          </p:nvPr>
        </p:nvSpPr>
        <p:spPr>
          <a:xfrm>
            <a:off x="8860372" y="4829175"/>
            <a:ext cx="338655" cy="228600"/>
          </a:xfrm>
        </p:spPr>
        <p:txBody>
          <a:bodyPr/>
          <a:lstStyle/>
          <a:p>
            <a:pPr>
              <a:spcAft>
                <a:spcPts val="600"/>
              </a:spcAft>
            </a:pPr>
            <a:fld id="{053C8BF4-6EA1-496D-AD50-D43E46208DB0}" type="slidenum">
              <a:rPr lang="en-US" smtClean="0"/>
              <a:pPr>
                <a:spcAft>
                  <a:spcPts val="600"/>
                </a:spcAft>
              </a:pPr>
              <a:t>34</a:t>
            </a:fld>
            <a:endParaRPr lang="en-US"/>
          </a:p>
        </p:txBody>
      </p:sp>
      <p:sp>
        <p:nvSpPr>
          <p:cNvPr id="2" name="Title 1">
            <a:extLst>
              <a:ext uri="{FF2B5EF4-FFF2-40B4-BE49-F238E27FC236}">
                <a16:creationId xmlns:a16="http://schemas.microsoft.com/office/drawing/2014/main" id="{B0A06963-1D98-43CA-AC07-38987840C263}"/>
              </a:ext>
            </a:extLst>
          </p:cNvPr>
          <p:cNvSpPr>
            <a:spLocks noGrp="1"/>
          </p:cNvSpPr>
          <p:nvPr>
            <p:ph type="title"/>
          </p:nvPr>
        </p:nvSpPr>
        <p:spPr>
          <a:xfrm>
            <a:off x="457200" y="857249"/>
            <a:ext cx="8001000" cy="457203"/>
          </a:xfrm>
        </p:spPr>
        <p:txBody>
          <a:bodyPr vert="horz" lIns="91440" tIns="91440" rIns="91440" bIns="91440" rtlCol="0" anchor="t" anchorCtr="0">
            <a:normAutofit/>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WELL-MAINTAINED</a:t>
            </a:r>
          </a:p>
        </p:txBody>
      </p:sp>
      <p:sp>
        <p:nvSpPr>
          <p:cNvPr id="5" name="Slide Number Placeholder 4" hidden="1">
            <a:extLst>
              <a:ext uri="{FF2B5EF4-FFF2-40B4-BE49-F238E27FC236}">
                <a16:creationId xmlns:a16="http://schemas.microsoft.com/office/drawing/2014/main" id="{20A8F436-282D-4054-940F-91266A688CEC}"/>
              </a:ext>
            </a:extLst>
          </p:cNvPr>
          <p:cNvSpPr>
            <a:spLocks noGrp="1"/>
          </p:cNvSpPr>
          <p:nvPr>
            <p:ph type="sldNum" sz="quarter" idx="4294967295"/>
          </p:nvPr>
        </p:nvSpPr>
        <p:spPr>
          <a:xfrm>
            <a:off x="8860372" y="4829175"/>
            <a:ext cx="338655" cy="228600"/>
          </a:xfrm>
        </p:spPr>
        <p:txBody>
          <a:bodyPr vert="horz" lIns="91440" tIns="45720" rIns="91440" bIns="45720" rtlCol="0" anchor="b">
            <a:normAutofit/>
          </a:bodyPr>
          <a:lstStyle/>
          <a:p>
            <a:pPr>
              <a:spcAft>
                <a:spcPts val="600"/>
              </a:spcAft>
            </a:pPr>
            <a:fld id="{053C8BF4-6EA1-496D-AD50-D43E46208DB0}" type="slidenum">
              <a:rPr lang="en-US" smtClean="0"/>
              <a:pPr>
                <a:spcAft>
                  <a:spcPts val="600"/>
                </a:spcAft>
              </a:pPr>
              <a:t>34</a:t>
            </a:fld>
            <a:endParaRPr lang="en-US"/>
          </a:p>
        </p:txBody>
      </p:sp>
      <p:sp>
        <p:nvSpPr>
          <p:cNvPr id="16" name="Slide Number Placeholder 1" hidden="1">
            <a:extLst>
              <a:ext uri="{FF2B5EF4-FFF2-40B4-BE49-F238E27FC236}">
                <a16:creationId xmlns:a16="http://schemas.microsoft.com/office/drawing/2014/main" id="{D456FD62-0783-4909-9FA7-895447B7E2B5}"/>
              </a:ext>
            </a:extLst>
          </p:cNvPr>
          <p:cNvSpPr>
            <a:spLocks noGrp="1"/>
          </p:cNvSpPr>
          <p:nvPr>
            <p:ph type="sldNum" sz="quarter" idx="4294967295"/>
          </p:nvPr>
        </p:nvSpPr>
        <p:spPr>
          <a:xfrm>
            <a:off x="8860372" y="4829175"/>
            <a:ext cx="338655" cy="228600"/>
          </a:xfrm>
        </p:spPr>
        <p:txBody>
          <a:bodyPr/>
          <a:lstStyle/>
          <a:p>
            <a:pPr>
              <a:spcAft>
                <a:spcPts val="600"/>
              </a:spcAft>
            </a:pPr>
            <a:fld id="{053C8BF4-6EA1-496D-AD50-D43E46208DB0}" type="slidenum">
              <a:rPr lang="en-US" smtClean="0"/>
              <a:pPr>
                <a:spcAft>
                  <a:spcPts val="600"/>
                </a:spcAft>
              </a:pPr>
              <a:t>34</a:t>
            </a:fld>
            <a:endParaRPr lang="en-US"/>
          </a:p>
        </p:txBody>
      </p:sp>
      <p:sp>
        <p:nvSpPr>
          <p:cNvPr id="3" name="Rectangle 2">
            <a:extLst>
              <a:ext uri="{FF2B5EF4-FFF2-40B4-BE49-F238E27FC236}">
                <a16:creationId xmlns:a16="http://schemas.microsoft.com/office/drawing/2014/main" id="{4A0DB069-5CC7-4CAB-886E-544952AFE645}"/>
              </a:ext>
            </a:extLst>
          </p:cNvPr>
          <p:cNvSpPr/>
          <p:nvPr/>
        </p:nvSpPr>
        <p:spPr>
          <a:xfrm>
            <a:off x="457200" y="1314452"/>
            <a:ext cx="3648034" cy="3323987"/>
          </a:xfrm>
          <a:prstGeom prst="rect">
            <a:avLst/>
          </a:prstGeom>
        </p:spPr>
        <p:txBody>
          <a:bodyPr wrap="square">
            <a:spAutoFit/>
          </a:bodyPr>
          <a:lstStyle/>
          <a:p>
            <a:pPr marL="171450" lvl="2" indent="-171450">
              <a:buFont typeface="Arial" panose="020B0604020202020204" pitchFamily="34" charset="0"/>
              <a:buChar char="•"/>
            </a:pPr>
            <a:endParaRPr lang="en-US" sz="1400"/>
          </a:p>
          <a:p>
            <a:pPr marL="285750" lvl="2" indent="-285750">
              <a:buFontTx/>
              <a:buChar char="-"/>
            </a:pPr>
            <a:r>
              <a:rPr lang="en-US" sz="1400"/>
              <a:t>Routine inspection, cleaning, and repairs can address minor repairs and problems before they become large repairs and problems</a:t>
            </a:r>
          </a:p>
          <a:p>
            <a:pPr marL="0" lvl="2"/>
            <a:endParaRPr lang="en-US" sz="1400"/>
          </a:p>
          <a:p>
            <a:pPr marL="285750" lvl="2" indent="-285750">
              <a:buFontTx/>
              <a:buChar char="-"/>
            </a:pPr>
            <a:r>
              <a:rPr lang="en-US" sz="1400"/>
              <a:t>When is the last time the furnace or heating, ventilation and air conditioning (HVAC) air filters were changed?</a:t>
            </a:r>
          </a:p>
          <a:p>
            <a:pPr marL="0" lvl="2"/>
            <a:endParaRPr lang="en-US" sz="1400"/>
          </a:p>
          <a:p>
            <a:pPr marL="285750" lvl="2" indent="-285750">
              <a:buFontTx/>
              <a:buChar char="-"/>
            </a:pPr>
            <a:r>
              <a:rPr lang="en-US" sz="1400"/>
              <a:t>Look for holes or gaps outside and inside that need to be filled in</a:t>
            </a:r>
          </a:p>
          <a:p>
            <a:pPr marL="0" lvl="2"/>
            <a:endParaRPr lang="en-US" sz="1400"/>
          </a:p>
          <a:p>
            <a:pPr marL="285750" lvl="2" indent="-285750">
              <a:buFontTx/>
              <a:buChar char="-"/>
            </a:pPr>
            <a:r>
              <a:rPr lang="en-US" sz="1400"/>
              <a:t>Keep gutters clear</a:t>
            </a:r>
          </a:p>
          <a:p>
            <a:pPr marL="0" lvl="2"/>
            <a:endParaRPr lang="en-US" sz="1400"/>
          </a:p>
          <a:p>
            <a:pPr marL="285750" lvl="2" indent="-285750">
              <a:buFontTx/>
              <a:buChar char="-"/>
            </a:pPr>
            <a:r>
              <a:rPr lang="en-US" sz="1400"/>
              <a:t>Stabilize chipping and peeling paint </a:t>
            </a:r>
          </a:p>
        </p:txBody>
      </p:sp>
      <p:pic>
        <p:nvPicPr>
          <p:cNvPr id="2050" name="Picture 2">
            <a:extLst>
              <a:ext uri="{FF2B5EF4-FFF2-40B4-BE49-F238E27FC236}">
                <a16:creationId xmlns:a16="http://schemas.microsoft.com/office/drawing/2014/main" id="{D24FB04D-7D3E-4D8F-B93C-B92288BC7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627" y="857249"/>
            <a:ext cx="4204981" cy="336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074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35</a:t>
            </a:fld>
            <a:endParaRPr lang="en-US"/>
          </a:p>
        </p:txBody>
      </p:sp>
      <p:sp>
        <p:nvSpPr>
          <p:cNvPr id="17" name="Title 1">
            <a:extLst>
              <a:ext uri="{FF2B5EF4-FFF2-40B4-BE49-F238E27FC236}">
                <a16:creationId xmlns:a16="http://schemas.microsoft.com/office/drawing/2014/main" id="{7A097B62-36A2-444E-9ADC-7933A1E91A8A}"/>
              </a:ext>
            </a:extLst>
          </p:cNvPr>
          <p:cNvSpPr>
            <a:spLocks noGrp="1"/>
          </p:cNvSpPr>
          <p:nvPr>
            <p:ph type="title"/>
          </p:nvPr>
        </p:nvSpPr>
        <p:spPr>
          <a:xfrm>
            <a:off x="439065" y="936763"/>
            <a:ext cx="3307721" cy="254142"/>
          </a:xfrm>
        </p:spPr>
        <p:txBody>
          <a:bodyPr vert="horz" lIns="91440" tIns="91440" rIns="91440" bIns="91440" rtlCol="0" anchor="t" anchorCtr="0">
            <a:normAutofit fontScale="90000"/>
          </a:bodyPr>
          <a:lstStyle/>
          <a:p>
            <a:r>
              <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rPr>
              <a:t>KEEP IT </a:t>
            </a:r>
            <a:r>
              <a:rPr lang="en-US" altLang="en-US"/>
              <a:t>ENERGY EFFICIENT</a:t>
            </a:r>
            <a:endPar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endParaRPr>
          </a:p>
        </p:txBody>
      </p:sp>
      <p:sp>
        <p:nvSpPr>
          <p:cNvPr id="7" name="Rectangle 6">
            <a:extLst>
              <a:ext uri="{FF2B5EF4-FFF2-40B4-BE49-F238E27FC236}">
                <a16:creationId xmlns:a16="http://schemas.microsoft.com/office/drawing/2014/main" id="{0BB2B7A5-E7B7-44E7-81BB-917DF5D57681}"/>
              </a:ext>
            </a:extLst>
          </p:cNvPr>
          <p:cNvSpPr/>
          <p:nvPr/>
        </p:nvSpPr>
        <p:spPr bwMode="auto">
          <a:xfrm>
            <a:off x="629105" y="1712387"/>
            <a:ext cx="2763078" cy="2915272"/>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r>
              <a:rPr lang="en-US" sz="1400" b="1"/>
              <a:t>GOALS</a:t>
            </a:r>
          </a:p>
          <a:p>
            <a:pPr marL="285750" indent="-285750">
              <a:buFontTx/>
              <a:buChar char="-"/>
            </a:pPr>
            <a:r>
              <a:rPr lang="en-US" sz="1200"/>
              <a:t>Use reduced amounts of energy, water, and resource consumption</a:t>
            </a:r>
          </a:p>
          <a:p>
            <a:endParaRPr lang="en-US" sz="1200"/>
          </a:p>
          <a:p>
            <a:pPr marL="285750" indent="-285750">
              <a:buFontTx/>
              <a:buChar char="-"/>
            </a:pPr>
            <a:r>
              <a:rPr lang="en-US" sz="1200"/>
              <a:t>Energy efficiency/weatherization includes: </a:t>
            </a:r>
          </a:p>
          <a:p>
            <a:pPr marL="628634" lvl="1" indent="-285750">
              <a:buFontTx/>
              <a:buChar char="-"/>
            </a:pPr>
            <a:r>
              <a:rPr lang="en-US" sz="1200"/>
              <a:t>Install proper weatherization, such as: insulation, air-sealing, weather-stripping, and window efficiency</a:t>
            </a:r>
          </a:p>
          <a:p>
            <a:pPr lvl="1"/>
            <a:endParaRPr lang="en-US" sz="1200"/>
          </a:p>
          <a:p>
            <a:pPr marL="285750" indent="-285750">
              <a:buFontTx/>
              <a:buChar char="-"/>
            </a:pPr>
            <a:r>
              <a:rPr lang="en-US" sz="1200"/>
              <a:t>Maintain efficient heating and cooling system; proper air flow and temperature distribution; efficient hot water / steam boiler system</a:t>
            </a:r>
          </a:p>
        </p:txBody>
      </p:sp>
      <p:sp>
        <p:nvSpPr>
          <p:cNvPr id="13" name="Rectangle 12">
            <a:extLst>
              <a:ext uri="{FF2B5EF4-FFF2-40B4-BE49-F238E27FC236}">
                <a16:creationId xmlns:a16="http://schemas.microsoft.com/office/drawing/2014/main" id="{E4FBBC36-EFA4-4B9F-BF40-0308543F2D8F}"/>
              </a:ext>
            </a:extLst>
          </p:cNvPr>
          <p:cNvSpPr/>
          <p:nvPr/>
        </p:nvSpPr>
        <p:spPr>
          <a:xfrm>
            <a:off x="3933652" y="2388585"/>
            <a:ext cx="1920240" cy="2239074"/>
          </a:xfrm>
          <a:prstGeom prst="rect">
            <a:avLst/>
          </a:prstGeom>
          <a:solidFill>
            <a:schemeClr val="accent1">
              <a:lumMod val="20000"/>
              <a:lumOff val="80000"/>
            </a:schemeClr>
          </a:solidFill>
          <a:ln>
            <a:solidFill>
              <a:srgbClr val="6EB33B"/>
            </a:solidFill>
          </a:ln>
        </p:spPr>
        <p:txBody>
          <a:bodyPr wrap="square">
            <a:spAutoFit/>
          </a:bodyPr>
          <a:lstStyle/>
          <a:p>
            <a:pPr>
              <a:spcAft>
                <a:spcPts val="300"/>
              </a:spcAft>
            </a:pPr>
            <a:r>
              <a:rPr lang="en-US" sz="1200"/>
              <a:t>What you can suggest:</a:t>
            </a:r>
          </a:p>
          <a:p>
            <a:pPr marL="171450" indent="-171450">
              <a:spcAft>
                <a:spcPts val="300"/>
              </a:spcAft>
              <a:buFontTx/>
              <a:buChar char="-"/>
            </a:pPr>
            <a:r>
              <a:rPr lang="en-US" sz="1200"/>
              <a:t>Check your appliances to meet ENERGY STAR© standards</a:t>
            </a:r>
          </a:p>
          <a:p>
            <a:pPr marL="171450" indent="-171450">
              <a:spcAft>
                <a:spcPts val="300"/>
              </a:spcAft>
              <a:buFontTx/>
              <a:buChar char="-"/>
            </a:pPr>
            <a:r>
              <a:rPr lang="en-US" sz="1200"/>
              <a:t>Use efficient and programmable controls for temperature, water and electricity and install Compact Fluorescent Light Bulbs (CFLs).</a:t>
            </a:r>
          </a:p>
          <a:p>
            <a:pPr>
              <a:spcAft>
                <a:spcPts val="300"/>
              </a:spcAft>
            </a:pPr>
            <a:endParaRPr lang="en-US" sz="1200"/>
          </a:p>
        </p:txBody>
      </p:sp>
      <p:pic>
        <p:nvPicPr>
          <p:cNvPr id="7170" name="Picture 2">
            <a:extLst>
              <a:ext uri="{FF2B5EF4-FFF2-40B4-BE49-F238E27FC236}">
                <a16:creationId xmlns:a16="http://schemas.microsoft.com/office/drawing/2014/main" id="{CD9FA043-A24F-4E99-853F-71862E51F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031" y="1712386"/>
            <a:ext cx="2345114" cy="2382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4923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36</a:t>
            </a:fld>
            <a:endParaRPr lang="en-US"/>
          </a:p>
        </p:txBody>
      </p:sp>
      <p:sp>
        <p:nvSpPr>
          <p:cNvPr id="17" name="Title 1">
            <a:extLst>
              <a:ext uri="{FF2B5EF4-FFF2-40B4-BE49-F238E27FC236}">
                <a16:creationId xmlns:a16="http://schemas.microsoft.com/office/drawing/2014/main" id="{7A097B62-36A2-444E-9ADC-7933A1E91A8A}"/>
              </a:ext>
            </a:extLst>
          </p:cNvPr>
          <p:cNvSpPr>
            <a:spLocks noGrp="1"/>
          </p:cNvSpPr>
          <p:nvPr>
            <p:ph type="title"/>
          </p:nvPr>
        </p:nvSpPr>
        <p:spPr>
          <a:xfrm>
            <a:off x="439065" y="936763"/>
            <a:ext cx="3307721" cy="254142"/>
          </a:xfrm>
        </p:spPr>
        <p:txBody>
          <a:bodyPr vert="horz" lIns="91440" tIns="91440" rIns="91440" bIns="91440" rtlCol="0" anchor="t" anchorCtr="0">
            <a:normAutofit fontScale="90000"/>
          </a:bodyPr>
          <a:lstStyle/>
          <a:p>
            <a:r>
              <a:rPr lang="en-US" altLang="en-US">
                <a:latin typeface="Levenim MT"/>
                <a:cs typeface="Levenim MT"/>
              </a:rPr>
              <a:t>RESOURCES</a:t>
            </a:r>
            <a:endParaRPr kumimoji="0" lang="en-US" altLang="en-US" b="1" i="0" u="none" strike="noStrike" kern="1200" cap="none" spc="0" normalizeH="0" baseline="0">
              <a:ln>
                <a:noFill/>
              </a:ln>
              <a:effectLst/>
              <a:uLnTx/>
              <a:uFillTx/>
              <a:latin typeface="Levenim MT" panose="02010502060101010101" pitchFamily="2" charset="-79"/>
              <a:ea typeface="+mj-ea"/>
              <a:cs typeface="Levenim MT" panose="02010502060101010101" pitchFamily="2" charset="-79"/>
            </a:endParaRPr>
          </a:p>
        </p:txBody>
      </p:sp>
      <p:sp>
        <p:nvSpPr>
          <p:cNvPr id="10" name="Rectangle 9">
            <a:extLst>
              <a:ext uri="{FF2B5EF4-FFF2-40B4-BE49-F238E27FC236}">
                <a16:creationId xmlns:a16="http://schemas.microsoft.com/office/drawing/2014/main" id="{C3C84899-C528-4102-AD3D-94AE0BA24801}"/>
              </a:ext>
            </a:extLst>
          </p:cNvPr>
          <p:cNvSpPr/>
          <p:nvPr/>
        </p:nvSpPr>
        <p:spPr>
          <a:xfrm>
            <a:off x="520549" y="1444128"/>
            <a:ext cx="1978820" cy="3231654"/>
          </a:xfrm>
          <a:prstGeom prst="rect">
            <a:avLst/>
          </a:prstGeom>
          <a:solidFill>
            <a:schemeClr val="accent1">
              <a:lumMod val="20000"/>
              <a:lumOff val="80000"/>
            </a:schemeClr>
          </a:solidFill>
          <a:ln>
            <a:solidFill>
              <a:srgbClr val="6EB33B"/>
            </a:solidFill>
          </a:ln>
        </p:spPr>
        <p:txBody>
          <a:bodyPr wrap="square">
            <a:spAutoFit/>
          </a:bodyPr>
          <a:lstStyle/>
          <a:p>
            <a:r>
              <a:rPr lang="en-US" sz="1200" b="1"/>
              <a:t>Washington DC Senior Citizens Home Repair &amp; Improvement Program</a:t>
            </a:r>
          </a:p>
          <a:p>
            <a:endParaRPr lang="en-US" sz="1200" b="1"/>
          </a:p>
          <a:p>
            <a:r>
              <a:rPr lang="en-US" sz="1200"/>
              <a:t>- Assistance with home repairs</a:t>
            </a:r>
          </a:p>
          <a:p>
            <a:r>
              <a:rPr lang="en-US" sz="1200"/>
              <a:t>- Assistance with home and yard upkeep</a:t>
            </a:r>
          </a:p>
          <a:p>
            <a:r>
              <a:rPr lang="en-US" sz="1200"/>
              <a:t>- Financial loans and grants to make home modifications to enable aging in place or to increase a home’s safety and weatherization - This includes HVAC, electrical, plumbing and indoor / outdoor wheelchair ramps and other accessibility improvements</a:t>
            </a:r>
          </a:p>
        </p:txBody>
      </p:sp>
      <p:sp>
        <p:nvSpPr>
          <p:cNvPr id="11" name="Rectangle 10">
            <a:extLst>
              <a:ext uri="{FF2B5EF4-FFF2-40B4-BE49-F238E27FC236}">
                <a16:creationId xmlns:a16="http://schemas.microsoft.com/office/drawing/2014/main" id="{D32EFF87-65FD-49A9-B662-FFD1E189C705}"/>
              </a:ext>
            </a:extLst>
          </p:cNvPr>
          <p:cNvSpPr/>
          <p:nvPr/>
        </p:nvSpPr>
        <p:spPr>
          <a:xfrm>
            <a:off x="6086658" y="1580966"/>
            <a:ext cx="1879173" cy="1754326"/>
          </a:xfrm>
          <a:prstGeom prst="rect">
            <a:avLst/>
          </a:prstGeom>
          <a:solidFill>
            <a:schemeClr val="accent1">
              <a:lumMod val="20000"/>
              <a:lumOff val="80000"/>
            </a:schemeClr>
          </a:solidFill>
          <a:ln>
            <a:solidFill>
              <a:srgbClr val="6EB33B"/>
            </a:solidFill>
          </a:ln>
        </p:spPr>
        <p:txBody>
          <a:bodyPr wrap="square">
            <a:spAutoFit/>
          </a:bodyPr>
          <a:lstStyle/>
          <a:p>
            <a:r>
              <a:rPr lang="en-US" sz="1200" b="1"/>
              <a:t>Dept of Aging &amp; Community Living</a:t>
            </a:r>
          </a:p>
          <a:p>
            <a:endParaRPr lang="en-US" sz="1200" b="1"/>
          </a:p>
          <a:p>
            <a:r>
              <a:rPr lang="en-US" sz="1200"/>
              <a:t>- In partnership with more than 20 CBO’s, they offer more than 40 free or low-cost programs to help all DC residents live boldly at any age, stage, or ability.</a:t>
            </a:r>
          </a:p>
        </p:txBody>
      </p:sp>
      <p:sp>
        <p:nvSpPr>
          <p:cNvPr id="14" name="TextBox 13">
            <a:extLst>
              <a:ext uri="{FF2B5EF4-FFF2-40B4-BE49-F238E27FC236}">
                <a16:creationId xmlns:a16="http://schemas.microsoft.com/office/drawing/2014/main" id="{E4ABF4E5-9C37-458D-8F41-8CF3FAC7CF74}"/>
              </a:ext>
            </a:extLst>
          </p:cNvPr>
          <p:cNvSpPr txBox="1"/>
          <p:nvPr/>
        </p:nvSpPr>
        <p:spPr>
          <a:xfrm>
            <a:off x="5960813" y="3390903"/>
            <a:ext cx="4572000" cy="261610"/>
          </a:xfrm>
          <a:prstGeom prst="rect">
            <a:avLst/>
          </a:prstGeom>
          <a:noFill/>
        </p:spPr>
        <p:txBody>
          <a:bodyPr wrap="square" lIns="91440" tIns="45720" rIns="91440" bIns="45720" anchor="t">
            <a:spAutoFit/>
          </a:bodyPr>
          <a:lstStyle/>
          <a:p>
            <a:r>
              <a:rPr lang="en-US" sz="1100" b="0" i="0">
                <a:solidFill>
                  <a:srgbClr val="262626"/>
                </a:solidFill>
                <a:effectLst/>
                <a:latin typeface="ff-dagny-web-pro"/>
              </a:rPr>
              <a:t> </a:t>
            </a:r>
            <a:r>
              <a:rPr lang="en-US" sz="1100">
                <a:ea typeface="+mn-lt"/>
                <a:cs typeface="+mn-lt"/>
                <a:hlinkClick r:id="rId3"/>
              </a:rPr>
              <a:t>Dept of Aging &amp; Community Living</a:t>
            </a:r>
            <a:endParaRPr lang="en-US" sz="1100"/>
          </a:p>
        </p:txBody>
      </p:sp>
      <p:sp>
        <p:nvSpPr>
          <p:cNvPr id="15" name="Rectangle 14">
            <a:extLst>
              <a:ext uri="{FF2B5EF4-FFF2-40B4-BE49-F238E27FC236}">
                <a16:creationId xmlns:a16="http://schemas.microsoft.com/office/drawing/2014/main" id="{3FC99E8C-42F4-457D-8907-D7F30CD7A0F0}"/>
              </a:ext>
            </a:extLst>
          </p:cNvPr>
          <p:cNvSpPr/>
          <p:nvPr/>
        </p:nvSpPr>
        <p:spPr>
          <a:xfrm>
            <a:off x="3363973" y="1580966"/>
            <a:ext cx="1978820" cy="2123658"/>
          </a:xfrm>
          <a:prstGeom prst="rect">
            <a:avLst/>
          </a:prstGeom>
          <a:solidFill>
            <a:schemeClr val="accent1">
              <a:lumMod val="20000"/>
              <a:lumOff val="80000"/>
            </a:schemeClr>
          </a:solidFill>
          <a:ln>
            <a:solidFill>
              <a:srgbClr val="6EB33B"/>
            </a:solidFill>
          </a:ln>
        </p:spPr>
        <p:txBody>
          <a:bodyPr wrap="square">
            <a:spAutoFit/>
          </a:bodyPr>
          <a:lstStyle/>
          <a:p>
            <a:r>
              <a:rPr lang="en-US" sz="1200" b="1"/>
              <a:t>Legal Counsel for the Elderly</a:t>
            </a:r>
          </a:p>
          <a:p>
            <a:endParaRPr lang="en-US" sz="1200" b="1"/>
          </a:p>
          <a:p>
            <a:r>
              <a:rPr lang="en-US" sz="1200"/>
              <a:t>-  Championing the dignity and rights of Washington, D.C. elders by providing free legal and social work services to those in need — empowering, defending and protecting</a:t>
            </a:r>
          </a:p>
          <a:p>
            <a:endParaRPr lang="en-US" sz="1200"/>
          </a:p>
        </p:txBody>
      </p:sp>
      <p:sp>
        <p:nvSpPr>
          <p:cNvPr id="2" name="TextBox 1">
            <a:extLst>
              <a:ext uri="{FF2B5EF4-FFF2-40B4-BE49-F238E27FC236}">
                <a16:creationId xmlns:a16="http://schemas.microsoft.com/office/drawing/2014/main" id="{96B41A74-837D-4A88-AE79-94AFB0E53AD0}"/>
              </a:ext>
            </a:extLst>
          </p:cNvPr>
          <p:cNvSpPr txBox="1"/>
          <p:nvPr/>
        </p:nvSpPr>
        <p:spPr>
          <a:xfrm>
            <a:off x="214112" y="4741840"/>
            <a:ext cx="3234207"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00">
                <a:hlinkClick r:id="rId4"/>
              </a:rPr>
              <a:t>DC Senior Citizens Home Repair &amp; Improvement Program</a:t>
            </a:r>
            <a:endParaRPr lang="en-US" sz="1100"/>
          </a:p>
        </p:txBody>
      </p:sp>
      <p:sp>
        <p:nvSpPr>
          <p:cNvPr id="3" name="TextBox 2">
            <a:extLst>
              <a:ext uri="{FF2B5EF4-FFF2-40B4-BE49-F238E27FC236}">
                <a16:creationId xmlns:a16="http://schemas.microsoft.com/office/drawing/2014/main" id="{66A3049F-0987-4EDB-B10F-1AB8AEC7394E}"/>
              </a:ext>
            </a:extLst>
          </p:cNvPr>
          <p:cNvSpPr txBox="1"/>
          <p:nvPr/>
        </p:nvSpPr>
        <p:spPr>
          <a:xfrm>
            <a:off x="3651160" y="3792023"/>
            <a:ext cx="2743200" cy="1692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00">
                <a:hlinkClick r:id="rId5"/>
              </a:rPr>
              <a:t>Legal Counsel for Elderly</a:t>
            </a:r>
            <a:endParaRPr lang="en-US" sz="1100"/>
          </a:p>
        </p:txBody>
      </p:sp>
    </p:spTree>
    <p:extLst>
      <p:ext uri="{BB962C8B-B14F-4D97-AF65-F5344CB8AC3E}">
        <p14:creationId xmlns:p14="http://schemas.microsoft.com/office/powerpoint/2010/main" val="58944285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D831-2463-4715-923A-78BA40E10A4A}"/>
              </a:ext>
            </a:extLst>
          </p:cNvPr>
          <p:cNvSpPr>
            <a:spLocks noGrp="1"/>
          </p:cNvSpPr>
          <p:nvPr>
            <p:ph type="title"/>
          </p:nvPr>
        </p:nvSpPr>
        <p:spPr>
          <a:xfrm>
            <a:off x="457200" y="857250"/>
            <a:ext cx="8229600" cy="342900"/>
          </a:xfrm>
        </p:spPr>
        <p:txBody>
          <a:bodyPr>
            <a:normAutofit fontScale="90000"/>
          </a:bodyPr>
          <a:lstStyle/>
          <a:p>
            <a:r>
              <a:rPr lang="en-US"/>
              <a:t>Thank You!</a:t>
            </a:r>
          </a:p>
        </p:txBody>
      </p:sp>
      <p:sp>
        <p:nvSpPr>
          <p:cNvPr id="5" name="Slide Number Placeholder 4">
            <a:extLst>
              <a:ext uri="{FF2B5EF4-FFF2-40B4-BE49-F238E27FC236}">
                <a16:creationId xmlns:a16="http://schemas.microsoft.com/office/drawing/2014/main" id="{CFC15ABD-9786-47DB-A959-41DAE28FEAC2}"/>
              </a:ext>
            </a:extLst>
          </p:cNvPr>
          <p:cNvSpPr>
            <a:spLocks noGrp="1"/>
          </p:cNvSpPr>
          <p:nvPr>
            <p:ph type="sldNum" sz="quarter" idx="12"/>
          </p:nvPr>
        </p:nvSpPr>
        <p:spPr/>
        <p:txBody>
          <a:bodyPr/>
          <a:lstStyle/>
          <a:p>
            <a:fld id="{053C8BF4-6EA1-496D-AD50-D43E46208DB0}" type="slidenum">
              <a:rPr lang="en-US" smtClean="0"/>
              <a:pPr/>
              <a:t>37</a:t>
            </a:fld>
            <a:endParaRPr lang="en-US"/>
          </a:p>
        </p:txBody>
      </p:sp>
      <p:sp>
        <p:nvSpPr>
          <p:cNvPr id="7" name="TextBox 6">
            <a:extLst>
              <a:ext uri="{FF2B5EF4-FFF2-40B4-BE49-F238E27FC236}">
                <a16:creationId xmlns:a16="http://schemas.microsoft.com/office/drawing/2014/main" id="{1AF8D841-9CD9-4385-B0BF-C9CE665535FD}"/>
              </a:ext>
            </a:extLst>
          </p:cNvPr>
          <p:cNvSpPr txBox="1"/>
          <p:nvPr/>
        </p:nvSpPr>
        <p:spPr>
          <a:xfrm>
            <a:off x="2459948" y="4006891"/>
            <a:ext cx="4778159" cy="411481"/>
          </a:xfrm>
          <a:prstGeom prst="rect">
            <a:avLst/>
          </a:prstGeom>
          <a:noFill/>
          <a:ln w="28575">
            <a:noFill/>
          </a:ln>
        </p:spPr>
        <p:txBody>
          <a:bodyPr wrap="square" lIns="0" tIns="0" rIns="0" bIns="0" rtlCol="0" anchor="ctr">
            <a:noAutofit/>
          </a:bodyPr>
          <a:lstStyle/>
          <a:p>
            <a:pPr>
              <a:spcAft>
                <a:spcPts val="2250"/>
              </a:spcAft>
            </a:pPr>
            <a:r>
              <a:rPr lang="en-US" sz="1500">
                <a:solidFill>
                  <a:srgbClr val="6E6F71"/>
                </a:solidFill>
                <a:latin typeface="Arial Nova Cond" panose="020B0506020202020204" pitchFamily="34" charset="0"/>
                <a:hlinkClick r:id="rId2"/>
              </a:rPr>
              <a:t>www.ghhi.org</a:t>
            </a:r>
            <a:r>
              <a:rPr lang="en-US" sz="1500">
                <a:solidFill>
                  <a:srgbClr val="6E6F71"/>
                </a:solidFill>
                <a:latin typeface="Arial Nova Cond" panose="020B0506020202020204" pitchFamily="34" charset="0"/>
              </a:rPr>
              <a:t> 		</a:t>
            </a:r>
            <a:r>
              <a:rPr lang="en-US" sz="1500">
                <a:solidFill>
                  <a:srgbClr val="6E6F71"/>
                </a:solidFill>
                <a:latin typeface="Arial Nova Cond" panose="020B0506020202020204" pitchFamily="34" charset="0"/>
                <a:hlinkClick r:id="rId3"/>
              </a:rPr>
              <a:t>@HealthyHousing</a:t>
            </a:r>
            <a:r>
              <a:rPr lang="en-US" sz="1500">
                <a:solidFill>
                  <a:srgbClr val="6E6F71"/>
                </a:solidFill>
                <a:latin typeface="Arial Nova Cond" panose="020B0506020202020204" pitchFamily="34" charset="0"/>
              </a:rPr>
              <a:t> 		</a:t>
            </a:r>
            <a:r>
              <a:rPr lang="en-US" sz="1500">
                <a:solidFill>
                  <a:srgbClr val="6E6F71"/>
                </a:solidFill>
                <a:latin typeface="Arial Nova Cond" panose="020B0506020202020204" pitchFamily="34" charset="0"/>
                <a:hlinkClick r:id="rId4"/>
              </a:rPr>
              <a:t>GHHInational</a:t>
            </a:r>
            <a:endParaRPr lang="en-US" sz="1500">
              <a:solidFill>
                <a:srgbClr val="6E6F71"/>
              </a:solidFill>
              <a:latin typeface="Arial Nova Cond" panose="020B0506020202020204" pitchFamily="34" charset="0"/>
            </a:endParaRPr>
          </a:p>
        </p:txBody>
      </p:sp>
      <p:pic>
        <p:nvPicPr>
          <p:cNvPr id="8" name="Graphic 7">
            <a:extLst>
              <a:ext uri="{FF2B5EF4-FFF2-40B4-BE49-F238E27FC236}">
                <a16:creationId xmlns:a16="http://schemas.microsoft.com/office/drawing/2014/main" id="{CFA683CD-AC23-475C-B894-00D7B3DB4C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7520" y="4000952"/>
            <a:ext cx="411480" cy="411480"/>
          </a:xfrm>
          <a:prstGeom prst="rect">
            <a:avLst/>
          </a:prstGeom>
        </p:spPr>
      </p:pic>
      <p:pic>
        <p:nvPicPr>
          <p:cNvPr id="9" name="Graphic 8">
            <a:extLst>
              <a:ext uri="{FF2B5EF4-FFF2-40B4-BE49-F238E27FC236}">
                <a16:creationId xmlns:a16="http://schemas.microsoft.com/office/drawing/2014/main" id="{121E5026-3AAB-42CE-AA63-C5292040FB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66232" y="4000952"/>
            <a:ext cx="411480" cy="411480"/>
          </a:xfrm>
          <a:prstGeom prst="rect">
            <a:avLst/>
          </a:prstGeom>
        </p:spPr>
      </p:pic>
      <p:sp>
        <p:nvSpPr>
          <p:cNvPr id="17" name="TextBox 9">
            <a:extLst>
              <a:ext uri="{FF2B5EF4-FFF2-40B4-BE49-F238E27FC236}">
                <a16:creationId xmlns:a16="http://schemas.microsoft.com/office/drawing/2014/main" id="{C1B132D4-43F3-4DBF-8FF1-2C1AE9C6D8E4}"/>
              </a:ext>
            </a:extLst>
          </p:cNvPr>
          <p:cNvSpPr txBox="1"/>
          <p:nvPr/>
        </p:nvSpPr>
        <p:spPr>
          <a:xfrm>
            <a:off x="3223488" y="2686273"/>
            <a:ext cx="3251078" cy="845178"/>
          </a:xfrm>
          <a:prstGeom prst="rect">
            <a:avLst/>
          </a:prstGeom>
          <a:solidFill>
            <a:schemeClr val="bg1"/>
          </a:solidFill>
          <a:ln w="9525" cap="flat" cmpd="sng" algn="ctr">
            <a:noFill/>
            <a:prstDash val="solid"/>
            <a:round/>
            <a:headEnd type="none" w="lg" len="lg"/>
            <a:tailEnd type="none" w="lg" len="lg"/>
          </a:ln>
          <a:effectLst/>
        </p:spPr>
        <p:txBody>
          <a:bodyPr vert="horz" wrap="square" lIns="68580" tIns="68580" rIns="68580" bIns="6858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1"/>
            <a:r>
              <a:rPr lang="en-US" sz="1500" b="1">
                <a:solidFill>
                  <a:srgbClr val="6E6F71"/>
                </a:solidFill>
                <a:latin typeface="Arial Nova Cond" panose="020B0506020202020204" pitchFamily="34" charset="0"/>
              </a:rPr>
              <a:t>Alexia Jones</a:t>
            </a:r>
          </a:p>
          <a:p>
            <a:pPr marL="85721"/>
            <a:r>
              <a:rPr lang="en-US" sz="1200">
                <a:solidFill>
                  <a:srgbClr val="6E6F71"/>
                </a:solidFill>
                <a:latin typeface="Arial Nova Cond" panose="020B0506020202020204" pitchFamily="34" charset="0"/>
              </a:rPr>
              <a:t>ajones@ghhi.org</a:t>
            </a:r>
          </a:p>
        </p:txBody>
      </p:sp>
      <p:sp>
        <p:nvSpPr>
          <p:cNvPr id="6" name="Freeform: Shape 5">
            <a:extLst>
              <a:ext uri="{FF2B5EF4-FFF2-40B4-BE49-F238E27FC236}">
                <a16:creationId xmlns:a16="http://schemas.microsoft.com/office/drawing/2014/main" id="{61204FA5-646E-493F-8473-CA1C5E2BFB72}"/>
              </a:ext>
            </a:extLst>
          </p:cNvPr>
          <p:cNvSpPr/>
          <p:nvPr/>
        </p:nvSpPr>
        <p:spPr>
          <a:xfrm>
            <a:off x="1905897" y="4000952"/>
            <a:ext cx="411480" cy="411480"/>
          </a:xfrm>
          <a:custGeom>
            <a:avLst/>
            <a:gdLst>
              <a:gd name="connsiteX0" fmla="*/ 411480 w 411480"/>
              <a:gd name="connsiteY0" fmla="*/ 205740 h 411480"/>
              <a:gd name="connsiteX1" fmla="*/ 205740 w 411480"/>
              <a:gd name="connsiteY1" fmla="*/ 411480 h 411480"/>
              <a:gd name="connsiteX2" fmla="*/ 0 w 411480"/>
              <a:gd name="connsiteY2" fmla="*/ 205740 h 411480"/>
              <a:gd name="connsiteX3" fmla="*/ 205740 w 411480"/>
              <a:gd name="connsiteY3" fmla="*/ 0 h 411480"/>
              <a:gd name="connsiteX4" fmla="*/ 411480 w 411480"/>
              <a:gd name="connsiteY4" fmla="*/ 205740 h 41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 h="411480">
                <a:moveTo>
                  <a:pt x="411480" y="205740"/>
                </a:moveTo>
                <a:cubicBezTo>
                  <a:pt x="411480" y="319367"/>
                  <a:pt x="319367" y="411480"/>
                  <a:pt x="205740" y="411480"/>
                </a:cubicBezTo>
                <a:cubicBezTo>
                  <a:pt x="92113" y="411480"/>
                  <a:pt x="0" y="319367"/>
                  <a:pt x="0" y="205740"/>
                </a:cubicBezTo>
                <a:cubicBezTo>
                  <a:pt x="0" y="92113"/>
                  <a:pt x="92113" y="0"/>
                  <a:pt x="205740" y="0"/>
                </a:cubicBezTo>
                <a:cubicBezTo>
                  <a:pt x="319367" y="0"/>
                  <a:pt x="411480" y="92113"/>
                  <a:pt x="411480" y="205740"/>
                </a:cubicBezTo>
                <a:close/>
              </a:path>
            </a:pathLst>
          </a:custGeom>
          <a:solidFill>
            <a:srgbClr val="89BA40"/>
          </a:solidFill>
          <a:ln w="5689" cap="flat">
            <a:noFill/>
            <a:prstDash val="solid"/>
            <a:miter/>
          </a:ln>
        </p:spPr>
        <p:txBody>
          <a:bodyPr rtlCol="0" anchor="ctr"/>
          <a:lstStyle/>
          <a:p>
            <a:endParaRPr lang="en-US"/>
          </a:p>
        </p:txBody>
      </p:sp>
      <p:grpSp>
        <p:nvGrpSpPr>
          <p:cNvPr id="11" name="Graphic 9">
            <a:extLst>
              <a:ext uri="{FF2B5EF4-FFF2-40B4-BE49-F238E27FC236}">
                <a16:creationId xmlns:a16="http://schemas.microsoft.com/office/drawing/2014/main" id="{1E443B16-8894-4B9F-BD52-A6C8918E246E}"/>
              </a:ext>
            </a:extLst>
          </p:cNvPr>
          <p:cNvGrpSpPr/>
          <p:nvPr/>
        </p:nvGrpSpPr>
        <p:grpSpPr>
          <a:xfrm>
            <a:off x="1936285" y="4119938"/>
            <a:ext cx="348615" cy="171450"/>
            <a:chOff x="1936285" y="4119938"/>
            <a:chExt cx="348615" cy="171450"/>
          </a:xfrm>
          <a:solidFill>
            <a:srgbClr val="FFFFFF"/>
          </a:solidFill>
        </p:grpSpPr>
        <p:sp>
          <p:nvSpPr>
            <p:cNvPr id="12" name="Freeform: Shape 11">
              <a:extLst>
                <a:ext uri="{FF2B5EF4-FFF2-40B4-BE49-F238E27FC236}">
                  <a16:creationId xmlns:a16="http://schemas.microsoft.com/office/drawing/2014/main" id="{653E5154-C608-4CAE-8389-DA7F60DBCA21}"/>
                </a:ext>
              </a:extLst>
            </p:cNvPr>
            <p:cNvSpPr/>
            <p:nvPr/>
          </p:nvSpPr>
          <p:spPr>
            <a:xfrm>
              <a:off x="1996994" y="4119938"/>
              <a:ext cx="245745" cy="125730"/>
            </a:xfrm>
            <a:custGeom>
              <a:avLst/>
              <a:gdLst>
                <a:gd name="connsiteX0" fmla="*/ 250031 w 245745"/>
                <a:gd name="connsiteY0" fmla="*/ 0 h 125730"/>
                <a:gd name="connsiteX1" fmla="*/ 229172 w 245745"/>
                <a:gd name="connsiteY1" fmla="*/ 4115 h 125730"/>
                <a:gd name="connsiteX2" fmla="*/ 169678 w 245745"/>
                <a:gd name="connsiteY2" fmla="*/ 30575 h 125730"/>
                <a:gd name="connsiteX3" fmla="*/ 162649 w 245745"/>
                <a:gd name="connsiteY3" fmla="*/ 35204 h 125730"/>
                <a:gd name="connsiteX4" fmla="*/ 162077 w 245745"/>
                <a:gd name="connsiteY4" fmla="*/ 35147 h 125730"/>
                <a:gd name="connsiteX5" fmla="*/ 161677 w 245745"/>
                <a:gd name="connsiteY5" fmla="*/ 31261 h 125730"/>
                <a:gd name="connsiteX6" fmla="*/ 152190 w 245745"/>
                <a:gd name="connsiteY6" fmla="*/ 25032 h 125730"/>
                <a:gd name="connsiteX7" fmla="*/ 150762 w 245745"/>
                <a:gd name="connsiteY7" fmla="*/ 26632 h 125730"/>
                <a:gd name="connsiteX8" fmla="*/ 150705 w 245745"/>
                <a:gd name="connsiteY8" fmla="*/ 28518 h 125730"/>
                <a:gd name="connsiteX9" fmla="*/ 138532 w 245745"/>
                <a:gd name="connsiteY9" fmla="*/ 53264 h 125730"/>
                <a:gd name="connsiteX10" fmla="*/ 117157 w 245745"/>
                <a:gd name="connsiteY10" fmla="*/ 71037 h 125730"/>
                <a:gd name="connsiteX11" fmla="*/ 117272 w 245745"/>
                <a:gd name="connsiteY11" fmla="*/ 52807 h 125730"/>
                <a:gd name="connsiteX12" fmla="*/ 111557 w 245745"/>
                <a:gd name="connsiteY12" fmla="*/ 46806 h 125730"/>
                <a:gd name="connsiteX13" fmla="*/ 101327 w 245745"/>
                <a:gd name="connsiteY13" fmla="*/ 57093 h 125730"/>
                <a:gd name="connsiteX14" fmla="*/ 101327 w 245745"/>
                <a:gd name="connsiteY14" fmla="*/ 81496 h 125730"/>
                <a:gd name="connsiteX15" fmla="*/ 99441 w 245745"/>
                <a:gd name="connsiteY15" fmla="*/ 86468 h 125730"/>
                <a:gd name="connsiteX16" fmla="*/ 67208 w 245745"/>
                <a:gd name="connsiteY16" fmla="*/ 109899 h 125730"/>
                <a:gd name="connsiteX17" fmla="*/ 65494 w 245745"/>
                <a:gd name="connsiteY17" fmla="*/ 110299 h 125730"/>
                <a:gd name="connsiteX18" fmla="*/ 65608 w 245745"/>
                <a:gd name="connsiteY18" fmla="*/ 76981 h 125730"/>
                <a:gd name="connsiteX19" fmla="*/ 60636 w 245745"/>
                <a:gd name="connsiteY19" fmla="*/ 72180 h 125730"/>
                <a:gd name="connsiteX20" fmla="*/ 47949 w 245745"/>
                <a:gd name="connsiteY20" fmla="*/ 72180 h 125730"/>
                <a:gd name="connsiteX21" fmla="*/ 44348 w 245745"/>
                <a:gd name="connsiteY21" fmla="*/ 75952 h 125730"/>
                <a:gd name="connsiteX22" fmla="*/ 44520 w 245745"/>
                <a:gd name="connsiteY22" fmla="*/ 117672 h 125730"/>
                <a:gd name="connsiteX23" fmla="*/ 40234 w 245745"/>
                <a:gd name="connsiteY23" fmla="*/ 123558 h 125730"/>
                <a:gd name="connsiteX24" fmla="*/ 3886 w 245745"/>
                <a:gd name="connsiteY24" fmla="*/ 124244 h 125730"/>
                <a:gd name="connsiteX25" fmla="*/ 0 w 245745"/>
                <a:gd name="connsiteY25" fmla="*/ 118986 h 125730"/>
                <a:gd name="connsiteX26" fmla="*/ 0 w 245745"/>
                <a:gd name="connsiteY26" fmla="*/ 42520 h 125730"/>
                <a:gd name="connsiteX27" fmla="*/ 2972 w 245745"/>
                <a:gd name="connsiteY27" fmla="*/ 37376 h 125730"/>
                <a:gd name="connsiteX28" fmla="*/ 40519 w 245745"/>
                <a:gd name="connsiteY28" fmla="*/ 15202 h 125730"/>
                <a:gd name="connsiteX29" fmla="*/ 46749 w 245745"/>
                <a:gd name="connsiteY29" fmla="*/ 15259 h 125730"/>
                <a:gd name="connsiteX30" fmla="*/ 69780 w 245745"/>
                <a:gd name="connsiteY30" fmla="*/ 30575 h 125730"/>
                <a:gd name="connsiteX31" fmla="*/ 76181 w 245745"/>
                <a:gd name="connsiteY31" fmla="*/ 30404 h 125730"/>
                <a:gd name="connsiteX32" fmla="*/ 101784 w 245745"/>
                <a:gd name="connsiteY32" fmla="*/ 10630 h 125730"/>
                <a:gd name="connsiteX33" fmla="*/ 108185 w 245745"/>
                <a:gd name="connsiteY33" fmla="*/ 10516 h 125730"/>
                <a:gd name="connsiteX34" fmla="*/ 125959 w 245745"/>
                <a:gd name="connsiteY34" fmla="*/ 22746 h 125730"/>
                <a:gd name="connsiteX35" fmla="*/ 131616 w 245745"/>
                <a:gd name="connsiteY35" fmla="*/ 22689 h 125730"/>
                <a:gd name="connsiteX36" fmla="*/ 150362 w 245745"/>
                <a:gd name="connsiteY36" fmla="*/ 8630 h 125730"/>
                <a:gd name="connsiteX37" fmla="*/ 156420 w 245745"/>
                <a:gd name="connsiteY37" fmla="*/ 8344 h 125730"/>
                <a:gd name="connsiteX38" fmla="*/ 182823 w 245745"/>
                <a:gd name="connsiteY38" fmla="*/ 11373 h 125730"/>
                <a:gd name="connsiteX39" fmla="*/ 231229 w 245745"/>
                <a:gd name="connsiteY39" fmla="*/ 1029 h 125730"/>
                <a:gd name="connsiteX40" fmla="*/ 233515 w 245745"/>
                <a:gd name="connsiteY40" fmla="*/ 800 h 125730"/>
                <a:gd name="connsiteX41" fmla="*/ 239973 w 245745"/>
                <a:gd name="connsiteY41" fmla="*/ 57 h 125730"/>
                <a:gd name="connsiteX42" fmla="*/ 250031 w 245745"/>
                <a:gd name="connsiteY42" fmla="*/ 0 h 12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5745" h="125730">
                  <a:moveTo>
                    <a:pt x="250031" y="0"/>
                  </a:moveTo>
                  <a:cubicBezTo>
                    <a:pt x="243230" y="2229"/>
                    <a:pt x="236087" y="2572"/>
                    <a:pt x="229172" y="4115"/>
                  </a:cubicBezTo>
                  <a:cubicBezTo>
                    <a:pt x="207569" y="8973"/>
                    <a:pt x="187738" y="17717"/>
                    <a:pt x="169678" y="30575"/>
                  </a:cubicBezTo>
                  <a:cubicBezTo>
                    <a:pt x="167392" y="32175"/>
                    <a:pt x="164992" y="33661"/>
                    <a:pt x="162649" y="35204"/>
                  </a:cubicBezTo>
                  <a:cubicBezTo>
                    <a:pt x="162535" y="35262"/>
                    <a:pt x="162363" y="35204"/>
                    <a:pt x="162077" y="35147"/>
                  </a:cubicBezTo>
                  <a:cubicBezTo>
                    <a:pt x="161163" y="34004"/>
                    <a:pt x="161677" y="32576"/>
                    <a:pt x="161677" y="31261"/>
                  </a:cubicBezTo>
                  <a:cubicBezTo>
                    <a:pt x="161620" y="25375"/>
                    <a:pt x="157905" y="22974"/>
                    <a:pt x="152190" y="25032"/>
                  </a:cubicBezTo>
                  <a:cubicBezTo>
                    <a:pt x="151390" y="25317"/>
                    <a:pt x="150819" y="25718"/>
                    <a:pt x="150762" y="26632"/>
                  </a:cubicBezTo>
                  <a:cubicBezTo>
                    <a:pt x="150762" y="27261"/>
                    <a:pt x="150590" y="27889"/>
                    <a:pt x="150705" y="28518"/>
                  </a:cubicBezTo>
                  <a:cubicBezTo>
                    <a:pt x="153105" y="39948"/>
                    <a:pt x="148019" y="47263"/>
                    <a:pt x="138532" y="53264"/>
                  </a:cubicBezTo>
                  <a:cubicBezTo>
                    <a:pt x="131102" y="58007"/>
                    <a:pt x="124816" y="64522"/>
                    <a:pt x="117157" y="71037"/>
                  </a:cubicBezTo>
                  <a:cubicBezTo>
                    <a:pt x="117157" y="64408"/>
                    <a:pt x="116872" y="58636"/>
                    <a:pt x="117272" y="52807"/>
                  </a:cubicBezTo>
                  <a:cubicBezTo>
                    <a:pt x="117558" y="48349"/>
                    <a:pt x="116643" y="46577"/>
                    <a:pt x="111557" y="46806"/>
                  </a:cubicBezTo>
                  <a:cubicBezTo>
                    <a:pt x="101327" y="47263"/>
                    <a:pt x="101327" y="46920"/>
                    <a:pt x="101327" y="57093"/>
                  </a:cubicBezTo>
                  <a:cubicBezTo>
                    <a:pt x="101327" y="65208"/>
                    <a:pt x="101327" y="73381"/>
                    <a:pt x="101327" y="81496"/>
                  </a:cubicBezTo>
                  <a:cubicBezTo>
                    <a:pt x="101327" y="83439"/>
                    <a:pt x="101156" y="85096"/>
                    <a:pt x="99441" y="86468"/>
                  </a:cubicBezTo>
                  <a:cubicBezTo>
                    <a:pt x="89097" y="94812"/>
                    <a:pt x="78524" y="102813"/>
                    <a:pt x="67208" y="109899"/>
                  </a:cubicBezTo>
                  <a:cubicBezTo>
                    <a:pt x="66866" y="110128"/>
                    <a:pt x="66351" y="110128"/>
                    <a:pt x="65494" y="110299"/>
                  </a:cubicBezTo>
                  <a:cubicBezTo>
                    <a:pt x="65494" y="99041"/>
                    <a:pt x="65322" y="88011"/>
                    <a:pt x="65608" y="76981"/>
                  </a:cubicBezTo>
                  <a:cubicBezTo>
                    <a:pt x="65723" y="72981"/>
                    <a:pt x="64465" y="71838"/>
                    <a:pt x="60636" y="72180"/>
                  </a:cubicBezTo>
                  <a:cubicBezTo>
                    <a:pt x="56464" y="72523"/>
                    <a:pt x="52178" y="72466"/>
                    <a:pt x="47949" y="72180"/>
                  </a:cubicBezTo>
                  <a:cubicBezTo>
                    <a:pt x="44920" y="72009"/>
                    <a:pt x="44348" y="73152"/>
                    <a:pt x="44348" y="75952"/>
                  </a:cubicBezTo>
                  <a:cubicBezTo>
                    <a:pt x="44463" y="89840"/>
                    <a:pt x="44291" y="103784"/>
                    <a:pt x="44520" y="117672"/>
                  </a:cubicBezTo>
                  <a:cubicBezTo>
                    <a:pt x="44577" y="121158"/>
                    <a:pt x="43377" y="122472"/>
                    <a:pt x="40234" y="123558"/>
                  </a:cubicBezTo>
                  <a:cubicBezTo>
                    <a:pt x="28175" y="127730"/>
                    <a:pt x="16116" y="128187"/>
                    <a:pt x="3886" y="124244"/>
                  </a:cubicBezTo>
                  <a:cubicBezTo>
                    <a:pt x="1086" y="123330"/>
                    <a:pt x="0" y="122072"/>
                    <a:pt x="0" y="118986"/>
                  </a:cubicBezTo>
                  <a:cubicBezTo>
                    <a:pt x="114" y="93497"/>
                    <a:pt x="114" y="68009"/>
                    <a:pt x="0" y="42520"/>
                  </a:cubicBezTo>
                  <a:cubicBezTo>
                    <a:pt x="0" y="40005"/>
                    <a:pt x="743" y="38633"/>
                    <a:pt x="2972" y="37376"/>
                  </a:cubicBezTo>
                  <a:cubicBezTo>
                    <a:pt x="15545" y="30118"/>
                    <a:pt x="28061" y="22689"/>
                    <a:pt x="40519" y="15202"/>
                  </a:cubicBezTo>
                  <a:cubicBezTo>
                    <a:pt x="42748" y="13830"/>
                    <a:pt x="44463" y="13659"/>
                    <a:pt x="46749" y="15259"/>
                  </a:cubicBezTo>
                  <a:cubicBezTo>
                    <a:pt x="54350" y="20460"/>
                    <a:pt x="62179" y="25317"/>
                    <a:pt x="69780" y="30575"/>
                  </a:cubicBezTo>
                  <a:cubicBezTo>
                    <a:pt x="72238" y="32290"/>
                    <a:pt x="73838" y="32290"/>
                    <a:pt x="76181" y="30404"/>
                  </a:cubicBezTo>
                  <a:cubicBezTo>
                    <a:pt x="84639" y="23717"/>
                    <a:pt x="93383" y="17374"/>
                    <a:pt x="101784" y="10630"/>
                  </a:cubicBezTo>
                  <a:cubicBezTo>
                    <a:pt x="104184" y="8744"/>
                    <a:pt x="105785" y="8744"/>
                    <a:pt x="108185" y="10516"/>
                  </a:cubicBezTo>
                  <a:cubicBezTo>
                    <a:pt x="114014" y="14745"/>
                    <a:pt x="120129" y="18517"/>
                    <a:pt x="125959" y="22746"/>
                  </a:cubicBezTo>
                  <a:cubicBezTo>
                    <a:pt x="128073" y="24289"/>
                    <a:pt x="129445" y="24403"/>
                    <a:pt x="131616" y="22689"/>
                  </a:cubicBezTo>
                  <a:cubicBezTo>
                    <a:pt x="137732" y="17831"/>
                    <a:pt x="144132" y="13373"/>
                    <a:pt x="150362" y="8630"/>
                  </a:cubicBezTo>
                  <a:cubicBezTo>
                    <a:pt x="152476" y="7029"/>
                    <a:pt x="154248" y="6229"/>
                    <a:pt x="156420" y="8344"/>
                  </a:cubicBezTo>
                  <a:cubicBezTo>
                    <a:pt x="164478" y="16002"/>
                    <a:pt x="172650" y="15773"/>
                    <a:pt x="182823" y="11373"/>
                  </a:cubicBezTo>
                  <a:cubicBezTo>
                    <a:pt x="198082" y="4801"/>
                    <a:pt x="214770" y="2915"/>
                    <a:pt x="231229" y="1029"/>
                  </a:cubicBezTo>
                  <a:cubicBezTo>
                    <a:pt x="231343" y="1029"/>
                    <a:pt x="232258" y="914"/>
                    <a:pt x="233515" y="800"/>
                  </a:cubicBezTo>
                  <a:cubicBezTo>
                    <a:pt x="236087" y="572"/>
                    <a:pt x="238258" y="286"/>
                    <a:pt x="239973" y="57"/>
                  </a:cubicBezTo>
                  <a:cubicBezTo>
                    <a:pt x="243288" y="0"/>
                    <a:pt x="246659" y="0"/>
                    <a:pt x="250031" y="0"/>
                  </a:cubicBezTo>
                  <a:close/>
                </a:path>
              </a:pathLst>
            </a:custGeom>
            <a:solidFill>
              <a:srgbClr val="FFFFFF"/>
            </a:solidFill>
            <a:ln w="568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0F0E08E-1790-43A5-A8E8-C6ED3BDB2882}"/>
                </a:ext>
              </a:extLst>
            </p:cNvPr>
            <p:cNvSpPr/>
            <p:nvPr/>
          </p:nvSpPr>
          <p:spPr>
            <a:xfrm>
              <a:off x="1936285" y="4123461"/>
              <a:ext cx="348615" cy="165735"/>
            </a:xfrm>
            <a:custGeom>
              <a:avLst/>
              <a:gdLst>
                <a:gd name="connsiteX0" fmla="*/ 139061 w 348615"/>
                <a:gd name="connsiteY0" fmla="*/ 107405 h 165735"/>
                <a:gd name="connsiteX1" fmla="*/ 158550 w 348615"/>
                <a:gd name="connsiteY1" fmla="*/ 94375 h 165735"/>
                <a:gd name="connsiteX2" fmla="*/ 213699 w 348615"/>
                <a:gd name="connsiteY2" fmla="*/ 78087 h 165735"/>
                <a:gd name="connsiteX3" fmla="*/ 215528 w 348615"/>
                <a:gd name="connsiteY3" fmla="*/ 77744 h 165735"/>
                <a:gd name="connsiteX4" fmla="*/ 184153 w 348615"/>
                <a:gd name="connsiteY4" fmla="*/ 72658 h 165735"/>
                <a:gd name="connsiteX5" fmla="*/ 250961 w 348615"/>
                <a:gd name="connsiteY5" fmla="*/ 38254 h 165735"/>
                <a:gd name="connsiteX6" fmla="*/ 228501 w 348615"/>
                <a:gd name="connsiteY6" fmla="*/ 34482 h 165735"/>
                <a:gd name="connsiteX7" fmla="*/ 350688 w 348615"/>
                <a:gd name="connsiteY7" fmla="*/ 78 h 165735"/>
                <a:gd name="connsiteX8" fmla="*/ 327885 w 348615"/>
                <a:gd name="connsiteY8" fmla="*/ 10765 h 165735"/>
                <a:gd name="connsiteX9" fmla="*/ 281651 w 348615"/>
                <a:gd name="connsiteY9" fmla="*/ 56142 h 165735"/>
                <a:gd name="connsiteX10" fmla="*/ 242046 w 348615"/>
                <a:gd name="connsiteY10" fmla="*/ 119635 h 165735"/>
                <a:gd name="connsiteX11" fmla="*/ 144719 w 348615"/>
                <a:gd name="connsiteY11" fmla="*/ 169813 h 165735"/>
                <a:gd name="connsiteX12" fmla="*/ 76311 w 348615"/>
                <a:gd name="connsiteY12" fmla="*/ 145239 h 165735"/>
                <a:gd name="connsiteX13" fmla="*/ 63680 w 348615"/>
                <a:gd name="connsiteY13" fmla="*/ 140038 h 165735"/>
                <a:gd name="connsiteX14" fmla="*/ 17046 w 348615"/>
                <a:gd name="connsiteY14" fmla="*/ 149353 h 165735"/>
                <a:gd name="connsiteX15" fmla="*/ 1101 w 348615"/>
                <a:gd name="connsiteY15" fmla="*/ 144496 h 165735"/>
                <a:gd name="connsiteX16" fmla="*/ 2930 w 348615"/>
                <a:gd name="connsiteY16" fmla="*/ 137752 h 165735"/>
                <a:gd name="connsiteX17" fmla="*/ 28990 w 348615"/>
                <a:gd name="connsiteY17" fmla="*/ 130665 h 165735"/>
                <a:gd name="connsiteX18" fmla="*/ 70596 w 348615"/>
                <a:gd name="connsiteY18" fmla="*/ 131694 h 165735"/>
                <a:gd name="connsiteX19" fmla="*/ 108600 w 348615"/>
                <a:gd name="connsiteY19" fmla="*/ 126436 h 165735"/>
                <a:gd name="connsiteX20" fmla="*/ 146662 w 348615"/>
                <a:gd name="connsiteY20" fmla="*/ 115292 h 165735"/>
                <a:gd name="connsiteX21" fmla="*/ 169408 w 348615"/>
                <a:gd name="connsiteY21" fmla="*/ 117064 h 165735"/>
                <a:gd name="connsiteX22" fmla="*/ 148377 w 348615"/>
                <a:gd name="connsiteY22" fmla="*/ 108834 h 165735"/>
                <a:gd name="connsiteX23" fmla="*/ 141233 w 348615"/>
                <a:gd name="connsiteY23" fmla="*/ 108948 h 165735"/>
                <a:gd name="connsiteX24" fmla="*/ 138147 w 348615"/>
                <a:gd name="connsiteY24" fmla="*/ 108434 h 165735"/>
                <a:gd name="connsiteX25" fmla="*/ 139061 w 348615"/>
                <a:gd name="connsiteY25" fmla="*/ 107405 h 16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615" h="165735">
                  <a:moveTo>
                    <a:pt x="139061" y="107405"/>
                  </a:moveTo>
                  <a:cubicBezTo>
                    <a:pt x="145805" y="103462"/>
                    <a:pt x="152263" y="99061"/>
                    <a:pt x="158550" y="94375"/>
                  </a:cubicBezTo>
                  <a:cubicBezTo>
                    <a:pt x="174952" y="82202"/>
                    <a:pt x="192897" y="75401"/>
                    <a:pt x="213699" y="78087"/>
                  </a:cubicBezTo>
                  <a:cubicBezTo>
                    <a:pt x="214271" y="78144"/>
                    <a:pt x="214899" y="78087"/>
                    <a:pt x="215528" y="77744"/>
                  </a:cubicBezTo>
                  <a:cubicBezTo>
                    <a:pt x="205813" y="72429"/>
                    <a:pt x="195297" y="71801"/>
                    <a:pt x="184153" y="72658"/>
                  </a:cubicBezTo>
                  <a:cubicBezTo>
                    <a:pt x="200612" y="49227"/>
                    <a:pt x="223415" y="39340"/>
                    <a:pt x="250961" y="38254"/>
                  </a:cubicBezTo>
                  <a:cubicBezTo>
                    <a:pt x="243817" y="35225"/>
                    <a:pt x="236274" y="34539"/>
                    <a:pt x="228501" y="34482"/>
                  </a:cubicBezTo>
                  <a:cubicBezTo>
                    <a:pt x="264677" y="8136"/>
                    <a:pt x="305654" y="-951"/>
                    <a:pt x="350688" y="78"/>
                  </a:cubicBezTo>
                  <a:cubicBezTo>
                    <a:pt x="342401" y="3964"/>
                    <a:pt x="335086" y="7164"/>
                    <a:pt x="327885" y="10765"/>
                  </a:cubicBezTo>
                  <a:cubicBezTo>
                    <a:pt x="307597" y="20880"/>
                    <a:pt x="291766" y="35225"/>
                    <a:pt x="281651" y="56142"/>
                  </a:cubicBezTo>
                  <a:cubicBezTo>
                    <a:pt x="270792" y="78659"/>
                    <a:pt x="257991" y="100147"/>
                    <a:pt x="242046" y="119635"/>
                  </a:cubicBezTo>
                  <a:cubicBezTo>
                    <a:pt x="216843" y="150496"/>
                    <a:pt x="184553" y="167698"/>
                    <a:pt x="144719" y="169813"/>
                  </a:cubicBezTo>
                  <a:cubicBezTo>
                    <a:pt x="118716" y="171185"/>
                    <a:pt x="95913" y="162212"/>
                    <a:pt x="76311" y="145239"/>
                  </a:cubicBezTo>
                  <a:cubicBezTo>
                    <a:pt x="72482" y="141924"/>
                    <a:pt x="68424" y="140552"/>
                    <a:pt x="63680" y="140038"/>
                  </a:cubicBezTo>
                  <a:cubicBezTo>
                    <a:pt x="47164" y="138381"/>
                    <a:pt x="31619" y="141752"/>
                    <a:pt x="17046" y="149353"/>
                  </a:cubicBezTo>
                  <a:cubicBezTo>
                    <a:pt x="12303" y="151811"/>
                    <a:pt x="4187" y="149811"/>
                    <a:pt x="1101" y="144496"/>
                  </a:cubicBezTo>
                  <a:cubicBezTo>
                    <a:pt x="-613" y="141581"/>
                    <a:pt x="-556" y="139524"/>
                    <a:pt x="2930" y="137752"/>
                  </a:cubicBezTo>
                  <a:cubicBezTo>
                    <a:pt x="11160" y="133523"/>
                    <a:pt x="19961" y="131694"/>
                    <a:pt x="28990" y="130665"/>
                  </a:cubicBezTo>
                  <a:cubicBezTo>
                    <a:pt x="42878" y="129065"/>
                    <a:pt x="56765" y="129465"/>
                    <a:pt x="70596" y="131694"/>
                  </a:cubicBezTo>
                  <a:cubicBezTo>
                    <a:pt x="83854" y="133809"/>
                    <a:pt x="96370" y="131294"/>
                    <a:pt x="108600" y="126436"/>
                  </a:cubicBezTo>
                  <a:cubicBezTo>
                    <a:pt x="120945" y="121578"/>
                    <a:pt x="133118" y="116321"/>
                    <a:pt x="146662" y="115292"/>
                  </a:cubicBezTo>
                  <a:cubicBezTo>
                    <a:pt x="154378" y="114720"/>
                    <a:pt x="161864" y="115578"/>
                    <a:pt x="169408" y="117064"/>
                  </a:cubicBezTo>
                  <a:cubicBezTo>
                    <a:pt x="163122" y="112434"/>
                    <a:pt x="156149" y="109577"/>
                    <a:pt x="148377" y="108834"/>
                  </a:cubicBezTo>
                  <a:cubicBezTo>
                    <a:pt x="145462" y="108891"/>
                    <a:pt x="143062" y="108948"/>
                    <a:pt x="141233" y="108948"/>
                  </a:cubicBezTo>
                  <a:cubicBezTo>
                    <a:pt x="139804" y="108948"/>
                    <a:pt x="138318" y="108948"/>
                    <a:pt x="138147" y="108434"/>
                  </a:cubicBezTo>
                  <a:cubicBezTo>
                    <a:pt x="138090" y="108205"/>
                    <a:pt x="138604" y="107748"/>
                    <a:pt x="139061" y="107405"/>
                  </a:cubicBezTo>
                  <a:close/>
                </a:path>
              </a:pathLst>
            </a:custGeom>
            <a:solidFill>
              <a:srgbClr val="FFFFFF"/>
            </a:solidFill>
            <a:ln w="5689" cap="flat">
              <a:noFill/>
              <a:prstDash val="solid"/>
              <a:miter/>
            </a:ln>
          </p:spPr>
          <p:txBody>
            <a:bodyPr rtlCol="0" anchor="ctr"/>
            <a:lstStyle/>
            <a:p>
              <a:endParaRPr lang="en-US"/>
            </a:p>
          </p:txBody>
        </p:sp>
      </p:grpSp>
      <p:sp>
        <p:nvSpPr>
          <p:cNvPr id="16" name="TextBox 9">
            <a:extLst>
              <a:ext uri="{FF2B5EF4-FFF2-40B4-BE49-F238E27FC236}">
                <a16:creationId xmlns:a16="http://schemas.microsoft.com/office/drawing/2014/main" id="{8D8CFA24-507F-40A1-A3C0-E5A8367EB326}"/>
              </a:ext>
            </a:extLst>
          </p:cNvPr>
          <p:cNvSpPr txBox="1"/>
          <p:nvPr/>
        </p:nvSpPr>
        <p:spPr>
          <a:xfrm>
            <a:off x="3100751" y="1841095"/>
            <a:ext cx="2451967" cy="845178"/>
          </a:xfrm>
          <a:prstGeom prst="rect">
            <a:avLst/>
          </a:prstGeom>
          <a:solidFill>
            <a:schemeClr val="bg1"/>
          </a:solidFill>
          <a:ln w="9525" cap="flat" cmpd="sng" algn="ctr">
            <a:noFill/>
            <a:prstDash val="solid"/>
            <a:round/>
            <a:headEnd type="none" w="lg" len="lg"/>
            <a:tailEnd type="none" w="lg" len="lg"/>
          </a:ln>
          <a:effectLst/>
        </p:spPr>
        <p:txBody>
          <a:bodyPr vert="horz" wrap="square" lIns="68580" tIns="68580" rIns="68580" bIns="68580" numCol="1" rtlCol="0" anchor="ctr"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721"/>
            <a:r>
              <a:rPr lang="en-US" sz="2400" b="1">
                <a:solidFill>
                  <a:srgbClr val="6E6F71"/>
                </a:solidFill>
                <a:latin typeface="Arial Nova Cond" panose="020B0506020202020204" pitchFamily="34" charset="0"/>
              </a:rPr>
              <a:t>Questions?</a:t>
            </a:r>
            <a:endParaRPr lang="en-US" sz="2000">
              <a:solidFill>
                <a:srgbClr val="6E6F71"/>
              </a:solidFill>
              <a:latin typeface="Arial Nova Cond" panose="020B0506020202020204" pitchFamily="34" charset="0"/>
            </a:endParaRPr>
          </a:p>
        </p:txBody>
      </p:sp>
    </p:spTree>
    <p:extLst>
      <p:ext uri="{BB962C8B-B14F-4D97-AF65-F5344CB8AC3E}">
        <p14:creationId xmlns:p14="http://schemas.microsoft.com/office/powerpoint/2010/main" val="97687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THE COST OF HEALTHY HOMES</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3</a:t>
            </a:fld>
            <a:endParaRPr lang="en-US"/>
          </a:p>
        </p:txBody>
      </p:sp>
      <p:grpSp>
        <p:nvGrpSpPr>
          <p:cNvPr id="5" name="Group 4">
            <a:extLst>
              <a:ext uri="{FF2B5EF4-FFF2-40B4-BE49-F238E27FC236}">
                <a16:creationId xmlns:a16="http://schemas.microsoft.com/office/drawing/2014/main" id="{39BC7C3D-4124-477A-849C-D5B1A614F203}"/>
              </a:ext>
            </a:extLst>
          </p:cNvPr>
          <p:cNvGrpSpPr/>
          <p:nvPr/>
        </p:nvGrpSpPr>
        <p:grpSpPr>
          <a:xfrm>
            <a:off x="641838" y="1252906"/>
            <a:ext cx="7455877" cy="3618779"/>
            <a:chOff x="381000" y="1524000"/>
            <a:chExt cx="8627358" cy="4495078"/>
          </a:xfrm>
        </p:grpSpPr>
        <p:grpSp>
          <p:nvGrpSpPr>
            <p:cNvPr id="7" name="Group 6">
              <a:extLst>
                <a:ext uri="{FF2B5EF4-FFF2-40B4-BE49-F238E27FC236}">
                  <a16:creationId xmlns:a16="http://schemas.microsoft.com/office/drawing/2014/main" id="{1905BCF4-3725-4D0C-9B1F-E9C513773D3C}"/>
                </a:ext>
              </a:extLst>
            </p:cNvPr>
            <p:cNvGrpSpPr/>
            <p:nvPr/>
          </p:nvGrpSpPr>
          <p:grpSpPr>
            <a:xfrm>
              <a:off x="3440556" y="1725971"/>
              <a:ext cx="2625614" cy="3588108"/>
              <a:chOff x="3999487" y="1714428"/>
              <a:chExt cx="2625614" cy="3588108"/>
            </a:xfrm>
          </p:grpSpPr>
          <p:sp>
            <p:nvSpPr>
              <p:cNvPr id="48" name="Rectangle 47">
                <a:extLst>
                  <a:ext uri="{FF2B5EF4-FFF2-40B4-BE49-F238E27FC236}">
                    <a16:creationId xmlns:a16="http://schemas.microsoft.com/office/drawing/2014/main" id="{3AD808D3-81D6-416C-A088-74D5ECCD6653}"/>
                  </a:ext>
                </a:extLst>
              </p:cNvPr>
              <p:cNvSpPr/>
              <p:nvPr/>
            </p:nvSpPr>
            <p:spPr>
              <a:xfrm>
                <a:off x="3999487" y="2116311"/>
                <a:ext cx="2296633" cy="3186225"/>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Low income families spend 14-20% of monthly income spent on utilities</a:t>
                </a:r>
              </a:p>
              <a:p>
                <a:pPr algn="ctr"/>
                <a:endParaRPr lang="en-US" sz="1600" b="1"/>
              </a:p>
              <a:p>
                <a:pPr algn="ctr"/>
                <a:r>
                  <a:rPr lang="en-US" sz="1600" b="1"/>
                  <a:t>VS.</a:t>
                </a:r>
              </a:p>
              <a:p>
                <a:pPr algn="ctr"/>
                <a:endParaRPr lang="en-US" sz="1600" b="1"/>
              </a:p>
              <a:p>
                <a:pPr algn="ctr"/>
                <a:r>
                  <a:rPr lang="en-US" sz="1600" b="1"/>
                  <a:t>3.5% in all other homes</a:t>
                </a:r>
              </a:p>
            </p:txBody>
          </p:sp>
          <p:grpSp>
            <p:nvGrpSpPr>
              <p:cNvPr id="49" name="Group 48">
                <a:extLst>
                  <a:ext uri="{FF2B5EF4-FFF2-40B4-BE49-F238E27FC236}">
                    <a16:creationId xmlns:a16="http://schemas.microsoft.com/office/drawing/2014/main" id="{20D49A7C-8CF4-4AE4-9AE1-3A2A85779AD1}"/>
                  </a:ext>
                </a:extLst>
              </p:cNvPr>
              <p:cNvGrpSpPr/>
              <p:nvPr/>
            </p:nvGrpSpPr>
            <p:grpSpPr>
              <a:xfrm>
                <a:off x="5810237" y="1714428"/>
                <a:ext cx="814864" cy="606281"/>
                <a:chOff x="5189132" y="1529790"/>
                <a:chExt cx="814864" cy="606281"/>
              </a:xfrm>
              <a:effectLst>
                <a:outerShdw blurRad="50800" dist="38100" dir="2700000" algn="tl" rotWithShape="0">
                  <a:prstClr val="black">
                    <a:alpha val="40000"/>
                  </a:prstClr>
                </a:outerShdw>
              </a:effectLst>
            </p:grpSpPr>
            <p:sp>
              <p:nvSpPr>
                <p:cNvPr id="50" name="Rectangle 49">
                  <a:extLst>
                    <a:ext uri="{FF2B5EF4-FFF2-40B4-BE49-F238E27FC236}">
                      <a16:creationId xmlns:a16="http://schemas.microsoft.com/office/drawing/2014/main" id="{2083E7BB-1E16-492D-A9F0-726FAA89FB00}"/>
                    </a:ext>
                  </a:extLst>
                </p:cNvPr>
                <p:cNvSpPr/>
                <p:nvPr/>
              </p:nvSpPr>
              <p:spPr>
                <a:xfrm>
                  <a:off x="5269258" y="1770843"/>
                  <a:ext cx="675006" cy="188988"/>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73">
                  <a:extLst>
                    <a:ext uri="{FF2B5EF4-FFF2-40B4-BE49-F238E27FC236}">
                      <a16:creationId xmlns:a16="http://schemas.microsoft.com/office/drawing/2014/main" id="{72149E0E-4087-4BF2-92B8-B476170EA064}"/>
                    </a:ext>
                  </a:extLst>
                </p:cNvPr>
                <p:cNvSpPr/>
                <p:nvPr/>
              </p:nvSpPr>
              <p:spPr>
                <a:xfrm>
                  <a:off x="5776677" y="1770843"/>
                  <a:ext cx="204709" cy="324156"/>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74">
                  <a:extLst>
                    <a:ext uri="{FF2B5EF4-FFF2-40B4-BE49-F238E27FC236}">
                      <a16:creationId xmlns:a16="http://schemas.microsoft.com/office/drawing/2014/main" id="{2102981E-D17C-426B-B873-8C389D0AC1DB}"/>
                    </a:ext>
                  </a:extLst>
                </p:cNvPr>
                <p:cNvSpPr/>
                <p:nvPr/>
              </p:nvSpPr>
              <p:spPr>
                <a:xfrm>
                  <a:off x="5189132" y="1693940"/>
                  <a:ext cx="84367" cy="349926"/>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75">
                  <a:extLst>
                    <a:ext uri="{FF2B5EF4-FFF2-40B4-BE49-F238E27FC236}">
                      <a16:creationId xmlns:a16="http://schemas.microsoft.com/office/drawing/2014/main" id="{99B00338-3EB1-4D77-8B34-16305B98EBC4}"/>
                    </a:ext>
                  </a:extLst>
                </p:cNvPr>
                <p:cNvSpPr/>
                <p:nvPr/>
              </p:nvSpPr>
              <p:spPr>
                <a:xfrm>
                  <a:off x="5479311" y="1693940"/>
                  <a:ext cx="221942" cy="82144"/>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76">
                  <a:extLst>
                    <a:ext uri="{FF2B5EF4-FFF2-40B4-BE49-F238E27FC236}">
                      <a16:creationId xmlns:a16="http://schemas.microsoft.com/office/drawing/2014/main" id="{D7915269-288C-403E-94DE-BE91D3AED196}"/>
                    </a:ext>
                  </a:extLst>
                </p:cNvPr>
                <p:cNvSpPr/>
                <p:nvPr/>
              </p:nvSpPr>
              <p:spPr>
                <a:xfrm>
                  <a:off x="5754066" y="2053927"/>
                  <a:ext cx="249930" cy="82144"/>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77">
                  <a:extLst>
                    <a:ext uri="{FF2B5EF4-FFF2-40B4-BE49-F238E27FC236}">
                      <a16:creationId xmlns:a16="http://schemas.microsoft.com/office/drawing/2014/main" id="{E16BB423-A89F-4449-93B5-6D311F9C2F49}"/>
                    </a:ext>
                  </a:extLst>
                </p:cNvPr>
                <p:cNvSpPr/>
                <p:nvPr/>
              </p:nvSpPr>
              <p:spPr>
                <a:xfrm>
                  <a:off x="5565236" y="1529790"/>
                  <a:ext cx="45389" cy="194436"/>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78">
                  <a:extLst>
                    <a:ext uri="{FF2B5EF4-FFF2-40B4-BE49-F238E27FC236}">
                      <a16:creationId xmlns:a16="http://schemas.microsoft.com/office/drawing/2014/main" id="{5F57C2D2-711B-451F-8E6B-3153F3FF9F57}"/>
                    </a:ext>
                  </a:extLst>
                </p:cNvPr>
                <p:cNvSpPr/>
                <p:nvPr/>
              </p:nvSpPr>
              <p:spPr>
                <a:xfrm>
                  <a:off x="5502535" y="1557291"/>
                  <a:ext cx="170790" cy="40688"/>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A9DA51F-B2E9-44FF-A873-ACE6D0D1FB89}"/>
                    </a:ext>
                  </a:extLst>
                </p:cNvPr>
                <p:cNvSpPr/>
                <p:nvPr/>
              </p:nvSpPr>
              <p:spPr>
                <a:xfrm>
                  <a:off x="5656758" y="1538000"/>
                  <a:ext cx="79269" cy="79268"/>
                </a:xfrm>
                <a:prstGeom prst="ellipse">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54C3E54-F1D2-41BD-B9C7-1A894525AC6D}"/>
                    </a:ext>
                  </a:extLst>
                </p:cNvPr>
                <p:cNvSpPr/>
                <p:nvPr/>
              </p:nvSpPr>
              <p:spPr>
                <a:xfrm>
                  <a:off x="5454617" y="1536586"/>
                  <a:ext cx="79269" cy="79268"/>
                </a:xfrm>
                <a:prstGeom prst="ellipse">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6AB187B8-E022-4E18-AC46-85941061F353}"/>
                </a:ext>
              </a:extLst>
            </p:cNvPr>
            <p:cNvGrpSpPr/>
            <p:nvPr/>
          </p:nvGrpSpPr>
          <p:grpSpPr>
            <a:xfrm>
              <a:off x="6342905" y="1583368"/>
              <a:ext cx="2665453" cy="4435709"/>
              <a:chOff x="7590964" y="1287682"/>
              <a:chExt cx="2665453" cy="4435709"/>
            </a:xfrm>
          </p:grpSpPr>
          <p:sp>
            <p:nvSpPr>
              <p:cNvPr id="29" name="Rectangle 28">
                <a:extLst>
                  <a:ext uri="{FF2B5EF4-FFF2-40B4-BE49-F238E27FC236}">
                    <a16:creationId xmlns:a16="http://schemas.microsoft.com/office/drawing/2014/main" id="{A2F8EFB0-37D4-43C0-8A60-6EED511CA4E0}"/>
                  </a:ext>
                </a:extLst>
              </p:cNvPr>
              <p:cNvSpPr/>
              <p:nvPr/>
            </p:nvSpPr>
            <p:spPr>
              <a:xfrm>
                <a:off x="7601489" y="1658191"/>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$50.9B+ already spent on lead poisoning</a:t>
                </a:r>
              </a:p>
            </p:txBody>
          </p:sp>
          <p:grpSp>
            <p:nvGrpSpPr>
              <p:cNvPr id="30" name="Group 29">
                <a:extLst>
                  <a:ext uri="{FF2B5EF4-FFF2-40B4-BE49-F238E27FC236}">
                    <a16:creationId xmlns:a16="http://schemas.microsoft.com/office/drawing/2014/main" id="{9936E86D-FF7E-4516-9FBC-9C0070F182D3}"/>
                  </a:ext>
                </a:extLst>
              </p:cNvPr>
              <p:cNvGrpSpPr/>
              <p:nvPr/>
            </p:nvGrpSpPr>
            <p:grpSpPr>
              <a:xfrm>
                <a:off x="7590964" y="1287682"/>
                <a:ext cx="2665453" cy="4435709"/>
                <a:chOff x="7590964" y="1287682"/>
                <a:chExt cx="2665453" cy="4435709"/>
              </a:xfrm>
            </p:grpSpPr>
            <p:sp>
              <p:nvSpPr>
                <p:cNvPr id="31" name="Rectangle 30">
                  <a:extLst>
                    <a:ext uri="{FF2B5EF4-FFF2-40B4-BE49-F238E27FC236}">
                      <a16:creationId xmlns:a16="http://schemas.microsoft.com/office/drawing/2014/main" id="{190131C4-F43B-4F87-8446-B1AF3F4CABFD}"/>
                    </a:ext>
                  </a:extLst>
                </p:cNvPr>
                <p:cNvSpPr/>
                <p:nvPr/>
              </p:nvSpPr>
              <p:spPr>
                <a:xfrm>
                  <a:off x="7590964" y="3228505"/>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$51B+ already spent on asthma</a:t>
                  </a:r>
                </a:p>
              </p:txBody>
            </p:sp>
            <p:sp>
              <p:nvSpPr>
                <p:cNvPr id="32" name="Rectangle 31">
                  <a:extLst>
                    <a:ext uri="{FF2B5EF4-FFF2-40B4-BE49-F238E27FC236}">
                      <a16:creationId xmlns:a16="http://schemas.microsoft.com/office/drawing/2014/main" id="{BC8C317B-479E-4834-A392-0A18A29BA43E}"/>
                    </a:ext>
                  </a:extLst>
                </p:cNvPr>
                <p:cNvSpPr/>
                <p:nvPr/>
              </p:nvSpPr>
              <p:spPr>
                <a:xfrm>
                  <a:off x="7590964" y="4840888"/>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$19B+ already spent on slip &amp; fall injuries</a:t>
                  </a:r>
                </a:p>
              </p:txBody>
            </p:sp>
            <p:grpSp>
              <p:nvGrpSpPr>
                <p:cNvPr id="33" name="Group 32">
                  <a:extLst>
                    <a:ext uri="{FF2B5EF4-FFF2-40B4-BE49-F238E27FC236}">
                      <a16:creationId xmlns:a16="http://schemas.microsoft.com/office/drawing/2014/main" id="{FCB7A5B5-577A-484E-B11A-9EA337E321C9}"/>
                    </a:ext>
                  </a:extLst>
                </p:cNvPr>
                <p:cNvGrpSpPr/>
                <p:nvPr/>
              </p:nvGrpSpPr>
              <p:grpSpPr>
                <a:xfrm rot="693642">
                  <a:off x="9737996" y="1287682"/>
                  <a:ext cx="518421" cy="688371"/>
                  <a:chOff x="9692901" y="1878620"/>
                  <a:chExt cx="374086" cy="496720"/>
                </a:xfrm>
                <a:effectLst>
                  <a:outerShdw blurRad="50800" dist="38100" dir="2700000" algn="tl" rotWithShape="0">
                    <a:prstClr val="black">
                      <a:alpha val="40000"/>
                    </a:prstClr>
                  </a:outerShdw>
                </a:effectLst>
              </p:grpSpPr>
              <p:grpSp>
                <p:nvGrpSpPr>
                  <p:cNvPr id="42" name="Group 41">
                    <a:extLst>
                      <a:ext uri="{FF2B5EF4-FFF2-40B4-BE49-F238E27FC236}">
                        <a16:creationId xmlns:a16="http://schemas.microsoft.com/office/drawing/2014/main" id="{1AA33094-19A8-4E03-9B74-861CA3E99689}"/>
                      </a:ext>
                    </a:extLst>
                  </p:cNvPr>
                  <p:cNvGrpSpPr/>
                  <p:nvPr/>
                </p:nvGrpSpPr>
                <p:grpSpPr>
                  <a:xfrm rot="20700000">
                    <a:off x="9692901" y="1878620"/>
                    <a:ext cx="374086" cy="249234"/>
                    <a:chOff x="8996723" y="3123862"/>
                    <a:chExt cx="1729451" cy="1152245"/>
                  </a:xfrm>
                </p:grpSpPr>
                <p:sp>
                  <p:nvSpPr>
                    <p:cNvPr id="45" name="Rounded Rectangle 69">
                      <a:extLst>
                        <a:ext uri="{FF2B5EF4-FFF2-40B4-BE49-F238E27FC236}">
                          <a16:creationId xmlns:a16="http://schemas.microsoft.com/office/drawing/2014/main" id="{74F0B5B2-953E-4D49-8557-491E5DCF44A1}"/>
                        </a:ext>
                      </a:extLst>
                    </p:cNvPr>
                    <p:cNvSpPr/>
                    <p:nvPr/>
                  </p:nvSpPr>
                  <p:spPr>
                    <a:xfrm rot="2637872">
                      <a:off x="9307316" y="3123862"/>
                      <a:ext cx="1143000" cy="1152245"/>
                    </a:xfrm>
                    <a:prstGeom prst="roundRect">
                      <a:avLst/>
                    </a:prstGeom>
                    <a:solidFill>
                      <a:srgbClr val="8BB836"/>
                    </a:solidFill>
                    <a:ln>
                      <a:solidFill>
                        <a:srgbClr val="8BB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70">
                      <a:extLst>
                        <a:ext uri="{FF2B5EF4-FFF2-40B4-BE49-F238E27FC236}">
                          <a16:creationId xmlns:a16="http://schemas.microsoft.com/office/drawing/2014/main" id="{9845A121-18C3-4447-BFA8-6BA5E773C13D}"/>
                        </a:ext>
                      </a:extLst>
                    </p:cNvPr>
                    <p:cNvSpPr/>
                    <p:nvPr/>
                  </p:nvSpPr>
                  <p:spPr>
                    <a:xfrm rot="2637872">
                      <a:off x="8996723" y="3880989"/>
                      <a:ext cx="1143000" cy="2820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2686CCD-63BE-4B36-8755-512B1C27735B}"/>
                        </a:ext>
                      </a:extLst>
                    </p:cNvPr>
                    <p:cNvSpPr/>
                    <p:nvPr/>
                  </p:nvSpPr>
                  <p:spPr>
                    <a:xfrm rot="2637872">
                      <a:off x="9583174" y="3213441"/>
                      <a:ext cx="1143000" cy="401059"/>
                    </a:xfrm>
                    <a:prstGeom prst="rect">
                      <a:avLst/>
                    </a:prstGeom>
                    <a:solidFill>
                      <a:schemeClr val="bg1"/>
                    </a:solidFill>
                    <a:ln>
                      <a:solidFill>
                        <a:srgbClr val="8BB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A1787D6C-525C-4BF5-B68A-9133CB089745}"/>
                      </a:ext>
                    </a:extLst>
                  </p:cNvPr>
                  <p:cNvSpPr/>
                  <p:nvPr/>
                </p:nvSpPr>
                <p:spPr>
                  <a:xfrm rot="1653638">
                    <a:off x="9799746" y="2065268"/>
                    <a:ext cx="43766" cy="115672"/>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40FD648-46DB-4641-9B8B-06B3BCC3E01E}"/>
                      </a:ext>
                    </a:extLst>
                  </p:cNvPr>
                  <p:cNvSpPr/>
                  <p:nvPr/>
                </p:nvSpPr>
                <p:spPr>
                  <a:xfrm rot="1653638">
                    <a:off x="9711839" y="2157858"/>
                    <a:ext cx="69795" cy="217482"/>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1FD12FA-4283-497E-B9E5-B11DDB3B9F22}"/>
                    </a:ext>
                  </a:extLst>
                </p:cNvPr>
                <p:cNvGrpSpPr/>
                <p:nvPr/>
              </p:nvGrpSpPr>
              <p:grpSpPr>
                <a:xfrm>
                  <a:off x="9657257" y="2687220"/>
                  <a:ext cx="460678" cy="696722"/>
                  <a:chOff x="9064489" y="2347274"/>
                  <a:chExt cx="460678" cy="696722"/>
                </a:xfrm>
                <a:effectLst>
                  <a:outerShdw blurRad="50800" dist="38100" dir="2700000" algn="tl" rotWithShape="0">
                    <a:prstClr val="black">
                      <a:alpha val="40000"/>
                    </a:prstClr>
                  </a:outerShdw>
                </a:effectLst>
              </p:grpSpPr>
              <p:sp>
                <p:nvSpPr>
                  <p:cNvPr id="39" name="Rounded Rectangle 63">
                    <a:extLst>
                      <a:ext uri="{FF2B5EF4-FFF2-40B4-BE49-F238E27FC236}">
                        <a16:creationId xmlns:a16="http://schemas.microsoft.com/office/drawing/2014/main" id="{B764A837-B4A6-48C9-A422-57E1F51D9C56}"/>
                      </a:ext>
                    </a:extLst>
                  </p:cNvPr>
                  <p:cNvSpPr/>
                  <p:nvPr/>
                </p:nvSpPr>
                <p:spPr>
                  <a:xfrm>
                    <a:off x="9199280" y="2385391"/>
                    <a:ext cx="325887" cy="654125"/>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64">
                    <a:extLst>
                      <a:ext uri="{FF2B5EF4-FFF2-40B4-BE49-F238E27FC236}">
                        <a16:creationId xmlns:a16="http://schemas.microsoft.com/office/drawing/2014/main" id="{2CD6B64D-0F0A-4A16-BFE8-9B2EC857BDE0}"/>
                      </a:ext>
                    </a:extLst>
                  </p:cNvPr>
                  <p:cNvSpPr/>
                  <p:nvPr/>
                </p:nvSpPr>
                <p:spPr>
                  <a:xfrm>
                    <a:off x="9064489" y="2837442"/>
                    <a:ext cx="460242" cy="206554"/>
                  </a:xfrm>
                  <a:prstGeom prst="round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65">
                    <a:extLst>
                      <a:ext uri="{FF2B5EF4-FFF2-40B4-BE49-F238E27FC236}">
                        <a16:creationId xmlns:a16="http://schemas.microsoft.com/office/drawing/2014/main" id="{8A4B44A5-3FCE-4CC8-8B93-2E6904980AD1}"/>
                      </a:ext>
                    </a:extLst>
                  </p:cNvPr>
                  <p:cNvSpPr/>
                  <p:nvPr/>
                </p:nvSpPr>
                <p:spPr>
                  <a:xfrm>
                    <a:off x="9236462" y="2347274"/>
                    <a:ext cx="251521" cy="58485"/>
                  </a:xfrm>
                  <a:prstGeom prst="roundRect">
                    <a:avLst/>
                  </a:prstGeom>
                  <a:solidFill>
                    <a:schemeClr val="bg1"/>
                  </a:solidFill>
                  <a:ln>
                    <a:solidFill>
                      <a:srgbClr val="8BB8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0271FDC8-0EFF-48F5-AC53-499D5A21E0EB}"/>
                    </a:ext>
                  </a:extLst>
                </p:cNvPr>
                <p:cNvGrpSpPr/>
                <p:nvPr/>
              </p:nvGrpSpPr>
              <p:grpSpPr>
                <a:xfrm>
                  <a:off x="9573088" y="4489119"/>
                  <a:ext cx="628185" cy="540790"/>
                  <a:chOff x="3739662" y="5474677"/>
                  <a:chExt cx="832338" cy="716541"/>
                </a:xfrm>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A450559-9867-4CE6-986D-9B298439CD08}"/>
                      </a:ext>
                    </a:extLst>
                  </p:cNvPr>
                  <p:cNvSpPr/>
                  <p:nvPr/>
                </p:nvSpPr>
                <p:spPr>
                  <a:xfrm>
                    <a:off x="3739662" y="5474677"/>
                    <a:ext cx="328246" cy="248713"/>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86F8AB-B811-411D-9B47-D43037224929}"/>
                      </a:ext>
                    </a:extLst>
                  </p:cNvPr>
                  <p:cNvSpPr/>
                  <p:nvPr/>
                </p:nvSpPr>
                <p:spPr>
                  <a:xfrm>
                    <a:off x="3739662" y="5723390"/>
                    <a:ext cx="586154" cy="248713"/>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E2888B3-A1D1-4512-A6FD-5029127F5788}"/>
                      </a:ext>
                    </a:extLst>
                  </p:cNvPr>
                  <p:cNvSpPr/>
                  <p:nvPr/>
                </p:nvSpPr>
                <p:spPr>
                  <a:xfrm>
                    <a:off x="3739662" y="5972103"/>
                    <a:ext cx="832338" cy="219115"/>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 name="Group 8">
              <a:extLst>
                <a:ext uri="{FF2B5EF4-FFF2-40B4-BE49-F238E27FC236}">
                  <a16:creationId xmlns:a16="http://schemas.microsoft.com/office/drawing/2014/main" id="{BD4E8410-2080-4982-85D4-6C3A0C0B61A8}"/>
                </a:ext>
              </a:extLst>
            </p:cNvPr>
            <p:cNvGrpSpPr/>
            <p:nvPr/>
          </p:nvGrpSpPr>
          <p:grpSpPr>
            <a:xfrm>
              <a:off x="381000" y="1524000"/>
              <a:ext cx="2688647" cy="4495078"/>
              <a:chOff x="1935584" y="1228314"/>
              <a:chExt cx="2688647" cy="4495078"/>
            </a:xfrm>
          </p:grpSpPr>
          <p:sp>
            <p:nvSpPr>
              <p:cNvPr id="10" name="Rectangle 9">
                <a:extLst>
                  <a:ext uri="{FF2B5EF4-FFF2-40B4-BE49-F238E27FC236}">
                    <a16:creationId xmlns:a16="http://schemas.microsoft.com/office/drawing/2014/main" id="{39E2DF36-6518-42BD-9278-231B58448F85}"/>
                  </a:ext>
                </a:extLst>
              </p:cNvPr>
              <p:cNvSpPr/>
              <p:nvPr/>
            </p:nvSpPr>
            <p:spPr>
              <a:xfrm>
                <a:off x="1937627" y="1658679"/>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30M families live in unhealthy and energy inefficient homes</a:t>
                </a:r>
              </a:p>
            </p:txBody>
          </p:sp>
          <p:sp>
            <p:nvSpPr>
              <p:cNvPr id="11" name="Rectangle 10">
                <a:extLst>
                  <a:ext uri="{FF2B5EF4-FFF2-40B4-BE49-F238E27FC236}">
                    <a16:creationId xmlns:a16="http://schemas.microsoft.com/office/drawing/2014/main" id="{A34E246A-F9C8-4C87-B6CE-17F13C66D13C}"/>
                  </a:ext>
                </a:extLst>
              </p:cNvPr>
              <p:cNvSpPr/>
              <p:nvPr/>
            </p:nvSpPr>
            <p:spPr>
              <a:xfrm>
                <a:off x="1948152" y="3224339"/>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14.4M missed days of school each year</a:t>
                </a:r>
              </a:p>
            </p:txBody>
          </p:sp>
          <p:sp>
            <p:nvSpPr>
              <p:cNvPr id="12" name="Rectangle 11">
                <a:extLst>
                  <a:ext uri="{FF2B5EF4-FFF2-40B4-BE49-F238E27FC236}">
                    <a16:creationId xmlns:a16="http://schemas.microsoft.com/office/drawing/2014/main" id="{D98497C5-78FD-419C-A0B6-40C6BA6DC33D}"/>
                  </a:ext>
                </a:extLst>
              </p:cNvPr>
              <p:cNvSpPr/>
              <p:nvPr/>
            </p:nvSpPr>
            <p:spPr>
              <a:xfrm>
                <a:off x="1935584" y="4840889"/>
                <a:ext cx="2296633" cy="882503"/>
              </a:xfrm>
              <a:prstGeom prst="rect">
                <a:avLst/>
              </a:prstGeom>
              <a:solidFill>
                <a:srgbClr val="737377"/>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14.2M missed days of work each year</a:t>
                </a:r>
              </a:p>
            </p:txBody>
          </p:sp>
          <p:grpSp>
            <p:nvGrpSpPr>
              <p:cNvPr id="13" name="Group 12">
                <a:extLst>
                  <a:ext uri="{FF2B5EF4-FFF2-40B4-BE49-F238E27FC236}">
                    <a16:creationId xmlns:a16="http://schemas.microsoft.com/office/drawing/2014/main" id="{0602E019-E13A-4618-98F8-3E0B07588ECB}"/>
                  </a:ext>
                </a:extLst>
              </p:cNvPr>
              <p:cNvGrpSpPr/>
              <p:nvPr/>
            </p:nvGrpSpPr>
            <p:grpSpPr>
              <a:xfrm>
                <a:off x="3899902" y="4471424"/>
                <a:ext cx="643461" cy="475329"/>
                <a:chOff x="2294424" y="5818644"/>
                <a:chExt cx="483920" cy="357475"/>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7448DD9B-9C19-4064-B039-0349B392D56F}"/>
                    </a:ext>
                  </a:extLst>
                </p:cNvPr>
                <p:cNvSpPr/>
                <p:nvPr/>
              </p:nvSpPr>
              <p:spPr>
                <a:xfrm>
                  <a:off x="2294424" y="5901587"/>
                  <a:ext cx="483920" cy="274532"/>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D439CD-C6D5-437A-8290-B38EF7BC4CF4}"/>
                    </a:ext>
                  </a:extLst>
                </p:cNvPr>
                <p:cNvSpPr/>
                <p:nvPr/>
              </p:nvSpPr>
              <p:spPr>
                <a:xfrm>
                  <a:off x="2453954" y="5818644"/>
                  <a:ext cx="164859" cy="82943"/>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7529439-A4C8-4F0C-9CBF-BFC945C7FE72}"/>
                    </a:ext>
                  </a:extLst>
                </p:cNvPr>
                <p:cNvSpPr/>
                <p:nvPr/>
              </p:nvSpPr>
              <p:spPr>
                <a:xfrm>
                  <a:off x="2497873" y="5855371"/>
                  <a:ext cx="77019" cy="46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D60784D-E9B4-41D9-9A29-71EC35FA6152}"/>
                  </a:ext>
                </a:extLst>
              </p:cNvPr>
              <p:cNvGrpSpPr/>
              <p:nvPr/>
            </p:nvGrpSpPr>
            <p:grpSpPr>
              <a:xfrm>
                <a:off x="4032031" y="2948941"/>
                <a:ext cx="548790" cy="391745"/>
                <a:chOff x="2495839" y="3015597"/>
                <a:chExt cx="548790" cy="391745"/>
              </a:xfrm>
            </p:grpSpPr>
            <p:sp>
              <p:nvSpPr>
                <p:cNvPr id="19" name="Rectangle 18">
                  <a:extLst>
                    <a:ext uri="{FF2B5EF4-FFF2-40B4-BE49-F238E27FC236}">
                      <a16:creationId xmlns:a16="http://schemas.microsoft.com/office/drawing/2014/main" id="{B7948FDC-9B50-4E6D-83FC-FEFF259A355C}"/>
                    </a:ext>
                  </a:extLst>
                </p:cNvPr>
                <p:cNvSpPr/>
                <p:nvPr/>
              </p:nvSpPr>
              <p:spPr>
                <a:xfrm>
                  <a:off x="2495841" y="3062590"/>
                  <a:ext cx="548788" cy="344752"/>
                </a:xfrm>
                <a:prstGeom prst="rect">
                  <a:avLst/>
                </a:prstGeom>
                <a:solidFill>
                  <a:srgbClr val="8BB83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0307D0E-C853-4046-BA35-360AFB4FE48A}"/>
                    </a:ext>
                  </a:extLst>
                </p:cNvPr>
                <p:cNvSpPr/>
                <p:nvPr/>
              </p:nvSpPr>
              <p:spPr>
                <a:xfrm>
                  <a:off x="2495840" y="3015597"/>
                  <a:ext cx="274394" cy="99797"/>
                </a:xfrm>
                <a:prstGeom prst="ellipse">
                  <a:avLst/>
                </a:prstGeom>
                <a:solidFill>
                  <a:srgbClr val="8BB836"/>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BB10977-C9C2-441E-84CF-87B1E43D8E41}"/>
                    </a:ext>
                  </a:extLst>
                </p:cNvPr>
                <p:cNvSpPr/>
                <p:nvPr/>
              </p:nvSpPr>
              <p:spPr>
                <a:xfrm>
                  <a:off x="2770234" y="3015597"/>
                  <a:ext cx="274394" cy="99797"/>
                </a:xfrm>
                <a:prstGeom prst="ellipse">
                  <a:avLst/>
                </a:prstGeom>
                <a:solidFill>
                  <a:srgbClr val="8BB836"/>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A94B5F3-2338-4F12-9855-74F5F5BD4609}"/>
                    </a:ext>
                  </a:extLst>
                </p:cNvPr>
                <p:cNvSpPr/>
                <p:nvPr/>
              </p:nvSpPr>
              <p:spPr>
                <a:xfrm>
                  <a:off x="2495840" y="3065495"/>
                  <a:ext cx="548788" cy="279733"/>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2AC5D99-0508-454E-BF24-95564DB230C8}"/>
                    </a:ext>
                  </a:extLst>
                </p:cNvPr>
                <p:cNvCxnSpPr/>
                <p:nvPr/>
              </p:nvCxnSpPr>
              <p:spPr>
                <a:xfrm>
                  <a:off x="3044627" y="3061854"/>
                  <a:ext cx="0" cy="334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7B66AA-F9A5-4449-9813-97B2565A5CA6}"/>
                    </a:ext>
                  </a:extLst>
                </p:cNvPr>
                <p:cNvCxnSpPr/>
                <p:nvPr/>
              </p:nvCxnSpPr>
              <p:spPr>
                <a:xfrm>
                  <a:off x="2495839" y="3062590"/>
                  <a:ext cx="0" cy="33428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DA4BA2-C70A-451D-BCC0-E8DE1CA5FFC3}"/>
                    </a:ext>
                  </a:extLst>
                </p:cNvPr>
                <p:cNvCxnSpPr>
                  <a:endCxn id="19" idx="2"/>
                </p:cNvCxnSpPr>
                <p:nvPr/>
              </p:nvCxnSpPr>
              <p:spPr>
                <a:xfrm flipH="1">
                  <a:off x="2770235" y="3052169"/>
                  <a:ext cx="3599" cy="355173"/>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7EEBF58-F5F4-40AD-83D2-CAF875023258}"/>
                  </a:ext>
                </a:extLst>
              </p:cNvPr>
              <p:cNvGrpSpPr/>
              <p:nvPr/>
            </p:nvGrpSpPr>
            <p:grpSpPr>
              <a:xfrm>
                <a:off x="4009313" y="1228314"/>
                <a:ext cx="614918" cy="592310"/>
                <a:chOff x="2536384" y="1078462"/>
                <a:chExt cx="887300" cy="854679"/>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2DBDD681-F517-49EC-9BA7-A81689F5B6E5}"/>
                    </a:ext>
                  </a:extLst>
                </p:cNvPr>
                <p:cNvSpPr/>
                <p:nvPr/>
              </p:nvSpPr>
              <p:spPr>
                <a:xfrm>
                  <a:off x="2673995" y="1464371"/>
                  <a:ext cx="612078" cy="468770"/>
                </a:xfrm>
                <a:prstGeom prst="rect">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0CF9709-2FED-4AD9-8DD1-1CFEABB63E5A}"/>
                    </a:ext>
                  </a:extLst>
                </p:cNvPr>
                <p:cNvSpPr/>
                <p:nvPr/>
              </p:nvSpPr>
              <p:spPr>
                <a:xfrm>
                  <a:off x="2536384" y="1078462"/>
                  <a:ext cx="887300" cy="425479"/>
                </a:xfrm>
                <a:prstGeom prst="triangle">
                  <a:avLst/>
                </a:prstGeom>
                <a:solidFill>
                  <a:srgbClr val="8BB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0902705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SIGNS OF UNHEALTHY HOUSING</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4</a:t>
            </a:fld>
            <a:endParaRPr lang="en-US"/>
          </a:p>
        </p:txBody>
      </p:sp>
      <p:sp>
        <p:nvSpPr>
          <p:cNvPr id="5" name="Rectangle 1">
            <a:extLst>
              <a:ext uri="{FF2B5EF4-FFF2-40B4-BE49-F238E27FC236}">
                <a16:creationId xmlns:a16="http://schemas.microsoft.com/office/drawing/2014/main" id="{98F5C0FB-F738-43CA-AC13-75BE182D28FA}"/>
              </a:ext>
            </a:extLst>
          </p:cNvPr>
          <p:cNvSpPr>
            <a:spLocks noChangeArrowheads="1"/>
          </p:cNvSpPr>
          <p:nvPr/>
        </p:nvSpPr>
        <p:spPr bwMode="auto">
          <a:xfrm>
            <a:off x="457200" y="2712065"/>
            <a:ext cx="6781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Narrow" panose="020B0606020202030204" pitchFamily="34" charset="0"/>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b="0" i="0" u="none" strike="noStrike" cap="none" normalizeH="0" baseline="0">
              <a:ln>
                <a:noFill/>
              </a:ln>
              <a:solidFill>
                <a:schemeClr val="tx1"/>
              </a:solidFill>
              <a:effectLst/>
              <a:latin typeface="Arial Narrow" panose="020B0606020202030204" pitchFamily="34" charset="0"/>
            </a:endParaRPr>
          </a:p>
        </p:txBody>
      </p:sp>
      <p:sp>
        <p:nvSpPr>
          <p:cNvPr id="7" name="Rectangle 6">
            <a:extLst>
              <a:ext uri="{FF2B5EF4-FFF2-40B4-BE49-F238E27FC236}">
                <a16:creationId xmlns:a16="http://schemas.microsoft.com/office/drawing/2014/main" id="{285F13BF-61DA-40CB-9E8D-89E4E6452FFB}"/>
              </a:ext>
            </a:extLst>
          </p:cNvPr>
          <p:cNvSpPr/>
          <p:nvPr/>
        </p:nvSpPr>
        <p:spPr bwMode="auto">
          <a:xfrm>
            <a:off x="1749669" y="1395721"/>
            <a:ext cx="4963830" cy="3571934"/>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Narrow" panose="020B0606020202030204" pitchFamily="34" charset="0"/>
                <a:cs typeface="Segoe UI" panose="020B0502040204020203" pitchFamily="34" charset="0"/>
              </a:rPr>
              <a:t>Unsanitary living conditions</a:t>
            </a:r>
          </a:p>
          <a:p>
            <a:pPr marL="800100" lvl="1" indent="-342900" eaLnBrk="0" fontAlgn="base" hangingPunct="0">
              <a:spcBef>
                <a:spcPct val="0"/>
              </a:spcBef>
              <a:spcAft>
                <a:spcPct val="0"/>
              </a:spcAft>
              <a:buFontTx/>
              <a:buChar char="-"/>
            </a:pPr>
            <a:r>
              <a:rPr kumimoji="0" lang="en-US" altLang="en-US" sz="1800" b="0" i="1" u="none" strike="noStrike" cap="none" normalizeH="0" baseline="0">
                <a:ln>
                  <a:noFill/>
                </a:ln>
                <a:solidFill>
                  <a:schemeClr val="tx1"/>
                </a:solidFill>
                <a:effectLst/>
                <a:latin typeface="Arial Narrow" panose="020B0606020202030204" pitchFamily="34" charset="0"/>
                <a:cs typeface="Segoe UI" panose="020B0502040204020203" pitchFamily="34" charset="0"/>
              </a:rPr>
              <a:t>foul odors, animal or insect infestations, piles of trash</a:t>
            </a:r>
            <a:endParaRPr kumimoji="0" lang="en-US" altLang="en-US" sz="1800" b="0" i="0" u="none" strike="noStrike" cap="none" normalizeH="0" baseline="0">
              <a:ln>
                <a:noFill/>
              </a:ln>
              <a:solidFill>
                <a:schemeClr val="tx1"/>
              </a:solidFill>
              <a:effectLst/>
              <a:latin typeface="Arial Narrow" panose="020B0606020202030204" pitchFamily="34" charset="0"/>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1800" b="1" u="none" strike="noStrike" cap="none" normalizeH="0" baseline="0">
                <a:ln>
                  <a:noFill/>
                </a:ln>
                <a:solidFill>
                  <a:schemeClr val="tx1"/>
                </a:solidFill>
                <a:effectLst/>
                <a:latin typeface="Arial Narrow" panose="020B0606020202030204" pitchFamily="34" charset="0"/>
                <a:cs typeface="Segoe UI" panose="020B0502040204020203" pitchFamily="34" charset="0"/>
              </a:rPr>
              <a:t>Unsafe living conditions</a:t>
            </a:r>
          </a:p>
          <a:p>
            <a:pPr marL="800100" lvl="1" indent="-342900" eaLnBrk="0" fontAlgn="base" hangingPunct="0">
              <a:spcBef>
                <a:spcPct val="0"/>
              </a:spcBef>
              <a:spcAft>
                <a:spcPct val="0"/>
              </a:spcAft>
              <a:buFontTx/>
              <a:buChar char="-"/>
            </a:pPr>
            <a:r>
              <a:rPr kumimoji="0" lang="en-US" altLang="en-US" sz="1800" b="0" i="1" u="none" strike="noStrike" cap="none" normalizeH="0" baseline="0">
                <a:ln>
                  <a:noFill/>
                </a:ln>
                <a:solidFill>
                  <a:schemeClr val="tx1"/>
                </a:solidFill>
                <a:effectLst/>
                <a:latin typeface="Arial Narrow" panose="020B0606020202030204" pitchFamily="34" charset="0"/>
                <a:cs typeface="Segoe UI" panose="020B0502040204020203" pitchFamily="34" charset="0"/>
              </a:rPr>
              <a:t>inadequate plumbing, heating/air, ventilation, home in disrepair</a:t>
            </a:r>
            <a:endParaRPr kumimoji="0" lang="en-US" altLang="en-US" sz="1800" b="0" i="0" u="none" strike="noStrike" cap="none" normalizeH="0" baseline="0">
              <a:ln>
                <a:noFill/>
              </a:ln>
              <a:solidFill>
                <a:schemeClr val="tx1"/>
              </a:solidFill>
              <a:effectLst/>
              <a:latin typeface="Arial Narrow" panose="020B0606020202030204" pitchFamily="34" charset="0"/>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Narrow" panose="020B0606020202030204" pitchFamily="34" charset="0"/>
                <a:cs typeface="Segoe UI" panose="020B0502040204020203" pitchFamily="34" charset="0"/>
              </a:rPr>
              <a:t>Lack of food in the residence </a:t>
            </a:r>
            <a:endParaRPr kumimoji="0" lang="en-US" altLang="en-US" sz="1800" b="0" i="0" u="none" strike="noStrike" cap="none" normalizeH="0" baseline="0">
              <a:ln>
                <a:noFill/>
              </a:ln>
              <a:solidFill>
                <a:schemeClr val="tx1"/>
              </a:solidFill>
              <a:effectLst/>
              <a:latin typeface="Arial Narrow" panose="020B0606020202030204" pitchFamily="34" charset="0"/>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a:ln>
                  <a:noFill/>
                </a:ln>
                <a:solidFill>
                  <a:schemeClr val="tx1"/>
                </a:solidFill>
                <a:effectLst/>
                <a:latin typeface="Arial Narrow" panose="020B0606020202030204" pitchFamily="34" charset="0"/>
                <a:cs typeface="Segoe UI" panose="020B0502040204020203" pitchFamily="34" charset="0"/>
              </a:rPr>
              <a:t>Inadequate or unclean clothing</a:t>
            </a:r>
          </a:p>
          <a:p>
            <a:pPr marL="800100" lvl="1" indent="-342900" eaLnBrk="0" fontAlgn="base" hangingPunct="0">
              <a:spcBef>
                <a:spcPct val="0"/>
              </a:spcBef>
              <a:spcAft>
                <a:spcPct val="0"/>
              </a:spcAft>
              <a:buFontTx/>
              <a:buChar char="-"/>
            </a:pPr>
            <a:r>
              <a:rPr kumimoji="0" lang="en-US" altLang="en-US" sz="1800" b="0" i="1" u="none" strike="noStrike" cap="none" normalizeH="0" baseline="0">
                <a:ln>
                  <a:noFill/>
                </a:ln>
                <a:solidFill>
                  <a:schemeClr val="tx1"/>
                </a:solidFill>
                <a:effectLst/>
                <a:latin typeface="Arial Narrow" panose="020B0606020202030204" pitchFamily="34" charset="0"/>
                <a:cs typeface="Segoe UI" panose="020B0502040204020203" pitchFamily="34" charset="0"/>
              </a:rPr>
              <a:t>soiled, improper dress for weather/conditions</a:t>
            </a:r>
            <a:endParaRPr lang="en-US" altLang="en-US" sz="1800">
              <a:latin typeface="Arial Narrow" panose="020B0606020202030204" pitchFamily="34" charset="0"/>
              <a:cs typeface="Segoe UI" panose="020B0502040204020203" pitchFamily="34" charset="0"/>
            </a:endParaRPr>
          </a:p>
          <a:p>
            <a:pPr marL="347472" lvl="1" indent="-342900" eaLnBrk="0" fontAlgn="base" hangingPunct="0">
              <a:spcBef>
                <a:spcPct val="0"/>
              </a:spcBef>
              <a:spcAft>
                <a:spcPct val="0"/>
              </a:spcAft>
              <a:buFontTx/>
              <a:buChar char="-"/>
            </a:pPr>
            <a:r>
              <a:rPr kumimoji="0" lang="en-US" altLang="en-US" sz="1800" b="1" i="0" u="none" strike="noStrike" cap="none" normalizeH="0" baseline="0">
                <a:ln>
                  <a:noFill/>
                </a:ln>
                <a:solidFill>
                  <a:schemeClr val="tx1"/>
                </a:solidFill>
                <a:effectLst/>
                <a:latin typeface="Arial Narrow" panose="020B0606020202030204" pitchFamily="34" charset="0"/>
                <a:cs typeface="Segoe UI" panose="020B0502040204020203" pitchFamily="34" charset="0"/>
              </a:rPr>
              <a:t>Lack of needed medical aids</a:t>
            </a:r>
          </a:p>
          <a:p>
            <a:pPr marL="804672" lvl="2" indent="-342900" eaLnBrk="0" fontAlgn="base" hangingPunct="0">
              <a:spcBef>
                <a:spcPct val="0"/>
              </a:spcBef>
              <a:spcAft>
                <a:spcPct val="0"/>
              </a:spcAft>
              <a:buFontTx/>
              <a:buChar char="-"/>
            </a:pPr>
            <a:r>
              <a:rPr kumimoji="0" lang="en-US" altLang="en-US" sz="1800" b="0" i="1" u="none" strike="noStrike" cap="none" normalizeH="0" baseline="0">
                <a:ln>
                  <a:noFill/>
                </a:ln>
                <a:solidFill>
                  <a:schemeClr val="tx1"/>
                </a:solidFill>
                <a:effectLst/>
                <a:latin typeface="Arial Narrow" panose="020B0606020202030204" pitchFamily="34" charset="0"/>
                <a:cs typeface="Segoe UI" panose="020B0502040204020203" pitchFamily="34" charset="0"/>
              </a:rPr>
              <a:t>hearing aids, glasses, dentures</a:t>
            </a:r>
            <a:endParaRPr kumimoji="0" lang="en-US" altLang="en-US" sz="1800" b="0" i="0" u="none" strike="noStrike" cap="none" normalizeH="0" baseline="0">
              <a:ln>
                <a:noFill/>
              </a:ln>
              <a:solidFill>
                <a:schemeClr val="tx1"/>
              </a:solidFill>
              <a:effectLst/>
              <a:latin typeface="Arial Narrow" panose="020B0606020202030204" pitchFamily="34" charset="0"/>
              <a:cs typeface="Segoe UI" panose="020B0502040204020203" pitchFamily="34" charset="0"/>
            </a:endParaRPr>
          </a:p>
          <a:p>
            <a:pPr marL="347472" lvl="1" indent="-342900" eaLnBrk="0" fontAlgn="base" hangingPunct="0">
              <a:spcBef>
                <a:spcPct val="0"/>
              </a:spcBef>
              <a:spcAft>
                <a:spcPct val="0"/>
              </a:spcAft>
              <a:buFontTx/>
              <a:buChar char="-"/>
            </a:pPr>
            <a:r>
              <a:rPr kumimoji="0" lang="en-US" altLang="en-US" sz="1800" b="1" i="0" u="none" strike="noStrike" cap="none" normalizeH="0" baseline="0">
                <a:ln>
                  <a:noFill/>
                </a:ln>
                <a:solidFill>
                  <a:schemeClr val="tx1"/>
                </a:solidFill>
                <a:effectLst/>
                <a:latin typeface="Arial Narrow" panose="020B0606020202030204" pitchFamily="34" charset="0"/>
                <a:cs typeface="Segoe UI" panose="020B0502040204020203" pitchFamily="34" charset="0"/>
              </a:rPr>
              <a:t>Unpaid bills</a:t>
            </a:r>
            <a:endParaRPr lang="en-US" sz="1400" b="1" i="1"/>
          </a:p>
        </p:txBody>
      </p:sp>
    </p:spTree>
    <p:extLst>
      <p:ext uri="{BB962C8B-B14F-4D97-AF65-F5344CB8AC3E}">
        <p14:creationId xmlns:p14="http://schemas.microsoft.com/office/powerpoint/2010/main" val="40152714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CHW - OVERVIEW</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5</a:t>
            </a:fld>
            <a:endParaRPr lang="en-US"/>
          </a:p>
        </p:txBody>
      </p:sp>
      <p:sp>
        <p:nvSpPr>
          <p:cNvPr id="8" name="Text Placeholder 2">
            <a:extLst>
              <a:ext uri="{FF2B5EF4-FFF2-40B4-BE49-F238E27FC236}">
                <a16:creationId xmlns:a16="http://schemas.microsoft.com/office/drawing/2014/main" id="{2DC2A4B0-78B2-436B-82C0-BFDBBE185BA9}"/>
              </a:ext>
            </a:extLst>
          </p:cNvPr>
          <p:cNvSpPr>
            <a:spLocks noGrp="1"/>
          </p:cNvSpPr>
          <p:nvPr>
            <p:ph type="body" sz="quarter" idx="14"/>
          </p:nvPr>
        </p:nvSpPr>
        <p:spPr>
          <a:xfrm>
            <a:off x="457201" y="1751208"/>
            <a:ext cx="3741088" cy="2847975"/>
          </a:xfrm>
        </p:spPr>
        <p:txBody>
          <a:bodyPr>
            <a:noAutofit/>
          </a:bodyPr>
          <a:lstStyle/>
          <a:p>
            <a:pPr>
              <a:buFontTx/>
              <a:buChar char="-"/>
            </a:pPr>
            <a:r>
              <a:rPr lang="en-US" sz="1600">
                <a:latin typeface="+mj-lt"/>
              </a:rPr>
              <a:t>CHW’s play an important role in the public health care team for seniors on the </a:t>
            </a:r>
            <a:r>
              <a:rPr lang="en-US" sz="1600" i="1">
                <a:latin typeface="+mj-lt"/>
              </a:rPr>
              <a:t>education</a:t>
            </a:r>
            <a:r>
              <a:rPr lang="en-US" sz="1600">
                <a:latin typeface="+mj-lt"/>
              </a:rPr>
              <a:t> of addressing home safety hazards &amp; environmental control</a:t>
            </a:r>
          </a:p>
          <a:p>
            <a:pPr>
              <a:buFontTx/>
              <a:buChar char="-"/>
            </a:pPr>
            <a:endParaRPr lang="en-US" sz="1600">
              <a:latin typeface="+mj-lt"/>
            </a:endParaRPr>
          </a:p>
          <a:p>
            <a:pPr>
              <a:buFontTx/>
              <a:buChar char="-"/>
            </a:pPr>
            <a:r>
              <a:rPr lang="en-US" sz="1600">
                <a:latin typeface="+mj-lt"/>
              </a:rPr>
              <a:t>You are not required to be total experts in health &amp; safety hazards</a:t>
            </a:r>
          </a:p>
          <a:p>
            <a:pPr lvl="1">
              <a:buFontTx/>
              <a:buChar char="-"/>
            </a:pPr>
            <a:r>
              <a:rPr lang="en-US" sz="1400" b="1">
                <a:latin typeface="+mj-lt"/>
              </a:rPr>
              <a:t>BUT</a:t>
            </a:r>
            <a:r>
              <a:rPr lang="en-US" sz="1400">
                <a:latin typeface="+mj-lt"/>
              </a:rPr>
              <a:t> if you can </a:t>
            </a:r>
            <a:r>
              <a:rPr lang="en-US" sz="1400" i="1">
                <a:latin typeface="+mj-lt"/>
              </a:rPr>
              <a:t>identify</a:t>
            </a:r>
            <a:r>
              <a:rPr lang="en-US" sz="1400">
                <a:latin typeface="+mj-lt"/>
              </a:rPr>
              <a:t> what MAY be the problem and what MAY be the cause, that is very helpful for the client</a:t>
            </a:r>
          </a:p>
          <a:p>
            <a:pPr>
              <a:buFontTx/>
              <a:buChar char="-"/>
            </a:pPr>
            <a:endParaRPr lang="en-US" sz="1400">
              <a:latin typeface="+mj-lt"/>
            </a:endParaRPr>
          </a:p>
          <a:p>
            <a:pPr marL="0" indent="0">
              <a:buNone/>
            </a:pPr>
            <a:endParaRPr lang="en-US" sz="1400">
              <a:latin typeface="+mj-lt"/>
            </a:endParaRPr>
          </a:p>
          <a:p>
            <a:pPr marL="0" indent="0">
              <a:buNone/>
            </a:pPr>
            <a:endParaRPr lang="en-US" sz="1400">
              <a:latin typeface="+mj-lt"/>
            </a:endParaRPr>
          </a:p>
          <a:p>
            <a:endParaRPr lang="en-US" sz="1400">
              <a:latin typeface="+mj-lt"/>
            </a:endParaRPr>
          </a:p>
        </p:txBody>
      </p:sp>
      <p:sp>
        <p:nvSpPr>
          <p:cNvPr id="7" name="Rectangle 6">
            <a:extLst>
              <a:ext uri="{FF2B5EF4-FFF2-40B4-BE49-F238E27FC236}">
                <a16:creationId xmlns:a16="http://schemas.microsoft.com/office/drawing/2014/main" id="{D41B2D70-763E-4DE3-8853-902ACD806C31}"/>
              </a:ext>
            </a:extLst>
          </p:cNvPr>
          <p:cNvSpPr/>
          <p:nvPr/>
        </p:nvSpPr>
        <p:spPr bwMode="auto">
          <a:xfrm>
            <a:off x="5349238" y="1896883"/>
            <a:ext cx="2771030" cy="1577837"/>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marL="0" indent="0">
              <a:buNone/>
            </a:pPr>
            <a:r>
              <a:rPr lang="en-US" sz="1200" b="1"/>
              <a:t>CHWs provide education &amp; services that:</a:t>
            </a:r>
          </a:p>
          <a:p>
            <a:pPr marL="0" indent="0">
              <a:buNone/>
            </a:pPr>
            <a:endParaRPr lang="en-US" sz="1200"/>
          </a:p>
          <a:p>
            <a:pPr marL="171450" indent="-171450">
              <a:buFontTx/>
              <a:buChar char="-"/>
            </a:pPr>
            <a:r>
              <a:rPr lang="en-US" sz="1200"/>
              <a:t>improve access to care</a:t>
            </a:r>
          </a:p>
          <a:p>
            <a:pPr marL="171450" indent="-171450">
              <a:buFontTx/>
              <a:buChar char="-"/>
            </a:pPr>
            <a:r>
              <a:rPr lang="en-US" sz="1200"/>
              <a:t>increase knowledge</a:t>
            </a:r>
          </a:p>
          <a:p>
            <a:pPr marL="171450" indent="-171450">
              <a:buFontTx/>
              <a:buChar char="-"/>
            </a:pPr>
            <a:r>
              <a:rPr lang="en-US" sz="1200"/>
              <a:t>improve health outcomes</a:t>
            </a:r>
          </a:p>
          <a:p>
            <a:pPr marL="171450" indent="-171450">
              <a:buFontTx/>
              <a:buChar char="-"/>
            </a:pPr>
            <a:r>
              <a:rPr lang="en-US" sz="1200"/>
              <a:t>prevent disease</a:t>
            </a:r>
          </a:p>
          <a:p>
            <a:endParaRPr lang="en-US" sz="1200" b="1"/>
          </a:p>
          <a:p>
            <a:r>
              <a:rPr lang="en-US" sz="1200" i="1"/>
              <a:t>*Tailored to the needs of the community*</a:t>
            </a:r>
          </a:p>
        </p:txBody>
      </p:sp>
    </p:spTree>
    <p:extLst>
      <p:ext uri="{BB962C8B-B14F-4D97-AF65-F5344CB8AC3E}">
        <p14:creationId xmlns:p14="http://schemas.microsoft.com/office/powerpoint/2010/main" val="24464333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200" y="857249"/>
            <a:ext cx="4114800" cy="457203"/>
          </a:xfrm>
        </p:spPr>
        <p:txBody>
          <a:bodyPr/>
          <a:lstStyle/>
          <a:p>
            <a:r>
              <a:rPr lang="en-US"/>
              <a:t>ENVIRONMENTAL CONTROL</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6</a:t>
            </a:fld>
            <a:endParaRPr lang="en-US"/>
          </a:p>
        </p:txBody>
      </p:sp>
      <p:sp>
        <p:nvSpPr>
          <p:cNvPr id="8" name="Text Placeholder 2">
            <a:extLst>
              <a:ext uri="{FF2B5EF4-FFF2-40B4-BE49-F238E27FC236}">
                <a16:creationId xmlns:a16="http://schemas.microsoft.com/office/drawing/2014/main" id="{2DC2A4B0-78B2-436B-82C0-BFDBBE185BA9}"/>
              </a:ext>
            </a:extLst>
          </p:cNvPr>
          <p:cNvSpPr>
            <a:spLocks noGrp="1"/>
          </p:cNvSpPr>
          <p:nvPr>
            <p:ph type="body" sz="quarter" idx="14"/>
          </p:nvPr>
        </p:nvSpPr>
        <p:spPr>
          <a:xfrm>
            <a:off x="616227" y="1886380"/>
            <a:ext cx="3319670" cy="2847975"/>
          </a:xfrm>
        </p:spPr>
        <p:txBody>
          <a:bodyPr>
            <a:noAutofit/>
          </a:bodyPr>
          <a:lstStyle/>
          <a:p>
            <a:pPr>
              <a:buFontTx/>
              <a:buChar char="-"/>
            </a:pPr>
            <a:r>
              <a:rPr lang="en-US" sz="1600">
                <a:latin typeface="+mj-lt"/>
              </a:rPr>
              <a:t>As a CHW, a large part of our education: </a:t>
            </a:r>
            <a:r>
              <a:rPr lang="en-US" sz="1600" b="1">
                <a:latin typeface="+mj-lt"/>
              </a:rPr>
              <a:t>ENVIRONMENTAL CONTROL</a:t>
            </a:r>
          </a:p>
          <a:p>
            <a:pPr marL="0" indent="0">
              <a:buNone/>
            </a:pPr>
            <a:endParaRPr lang="en-US" sz="1400" b="1">
              <a:latin typeface="+mj-lt"/>
            </a:endParaRPr>
          </a:p>
          <a:p>
            <a:pPr lvl="1">
              <a:buFontTx/>
              <a:buChar char="-"/>
            </a:pPr>
            <a:r>
              <a:rPr lang="en-US" sz="1300"/>
              <a:t>Eliminating or reducing the sources of health &amp; safety hazards, triggers, &amp; avoiding exposure to triggers</a:t>
            </a:r>
          </a:p>
          <a:p>
            <a:pPr marL="295259" lvl="1" indent="0">
              <a:buNone/>
            </a:pPr>
            <a:endParaRPr lang="en-US" sz="1300"/>
          </a:p>
          <a:p>
            <a:pPr lvl="1">
              <a:buFontTx/>
              <a:buChar char="-"/>
            </a:pPr>
            <a:r>
              <a:rPr lang="en-US" sz="1400"/>
              <a:t>the cornerstone of modern healthy home management &amp; education</a:t>
            </a:r>
          </a:p>
          <a:p>
            <a:endParaRPr lang="en-US" sz="1400"/>
          </a:p>
          <a:p>
            <a:pPr>
              <a:buFontTx/>
              <a:buChar char="-"/>
            </a:pPr>
            <a:endParaRPr lang="en-US" sz="1350">
              <a:latin typeface="+mj-lt"/>
            </a:endParaRPr>
          </a:p>
          <a:p>
            <a:pPr>
              <a:buFontTx/>
              <a:buChar char="-"/>
            </a:pPr>
            <a:endParaRPr lang="en-US" sz="1400">
              <a:latin typeface="+mj-lt"/>
            </a:endParaRPr>
          </a:p>
          <a:p>
            <a:pPr marL="0" indent="0">
              <a:buNone/>
            </a:pPr>
            <a:endParaRPr lang="en-US" sz="1400">
              <a:latin typeface="+mj-lt"/>
            </a:endParaRPr>
          </a:p>
          <a:p>
            <a:pPr marL="0" indent="0">
              <a:buNone/>
            </a:pPr>
            <a:endParaRPr lang="en-US" sz="1400">
              <a:latin typeface="+mj-lt"/>
            </a:endParaRPr>
          </a:p>
          <a:p>
            <a:endParaRPr lang="en-US" sz="1400">
              <a:latin typeface="+mj-lt"/>
            </a:endParaRPr>
          </a:p>
        </p:txBody>
      </p:sp>
      <p:sp>
        <p:nvSpPr>
          <p:cNvPr id="5" name="Rectangle 4">
            <a:extLst>
              <a:ext uri="{FF2B5EF4-FFF2-40B4-BE49-F238E27FC236}">
                <a16:creationId xmlns:a16="http://schemas.microsoft.com/office/drawing/2014/main" id="{39C55A97-A3FD-467D-B517-96E6BB550B54}"/>
              </a:ext>
            </a:extLst>
          </p:cNvPr>
          <p:cNvSpPr/>
          <p:nvPr/>
        </p:nvSpPr>
        <p:spPr bwMode="auto">
          <a:xfrm>
            <a:off x="5027367" y="2442399"/>
            <a:ext cx="2972792" cy="808300"/>
          </a:xfrm>
          <a:prstGeom prst="rect">
            <a:avLst/>
          </a:prstGeom>
          <a:solidFill>
            <a:schemeClr val="accent5">
              <a:lumMod val="20000"/>
              <a:lumOff val="80000"/>
            </a:schemeClr>
          </a:solidFill>
          <a:ln>
            <a:noFill/>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algn="ctr" defTabSz="685800" fontAlgn="base">
              <a:spcBef>
                <a:spcPct val="0"/>
              </a:spcBef>
              <a:spcAft>
                <a:spcPct val="0"/>
              </a:spcAft>
            </a:pPr>
            <a:r>
              <a:rPr lang="en-US" sz="1400"/>
              <a:t>EPA</a:t>
            </a:r>
            <a:r>
              <a:rPr lang="en-US" sz="1400" b="1"/>
              <a:t> - Americans spend approximately 90 percent of their time indoors (pre-pandemic)</a:t>
            </a:r>
          </a:p>
          <a:p>
            <a:pPr algn="ctr" defTabSz="685800" fontAlgn="base">
              <a:spcBef>
                <a:spcPct val="0"/>
              </a:spcBef>
              <a:spcAft>
                <a:spcPct val="0"/>
              </a:spcAft>
            </a:pPr>
            <a:endParaRPr lang="en-US" sz="1400" b="1"/>
          </a:p>
          <a:p>
            <a:pPr defTabSz="685800" fontAlgn="base">
              <a:spcBef>
                <a:spcPct val="0"/>
              </a:spcBef>
              <a:spcAft>
                <a:spcPct val="0"/>
              </a:spcAft>
            </a:pPr>
            <a:endParaRPr lang="en-US" sz="1400">
              <a:solidFill>
                <a:schemeClr val="tx1"/>
              </a:solidFill>
              <a:latin typeface="Arial Nova Cond" panose="020B0506020202020204" pitchFamily="34" charset="0"/>
              <a:cs typeface="Arial" panose="020B0604020202020204" pitchFamily="34" charset="0"/>
            </a:endParaRPr>
          </a:p>
        </p:txBody>
      </p:sp>
    </p:spTree>
    <p:extLst>
      <p:ext uri="{BB962C8B-B14F-4D97-AF65-F5344CB8AC3E}">
        <p14:creationId xmlns:p14="http://schemas.microsoft.com/office/powerpoint/2010/main" val="28135809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75A7FF5-5E24-43BA-9E70-A1616DD65620}"/>
              </a:ext>
            </a:extLst>
          </p:cNvPr>
          <p:cNvSpPr>
            <a:spLocks noGrp="1"/>
          </p:cNvSpPr>
          <p:nvPr>
            <p:ph type="title"/>
          </p:nvPr>
        </p:nvSpPr>
        <p:spPr>
          <a:xfrm>
            <a:off x="457199" y="857249"/>
            <a:ext cx="8034793" cy="457203"/>
          </a:xfrm>
        </p:spPr>
        <p:txBody>
          <a:bodyPr/>
          <a:lstStyle/>
          <a:p>
            <a:r>
              <a:rPr lang="en-US"/>
              <a:t>CHW’s ROLE – COMPREHENSIVE HEALTH &amp; SAFETY CLIENT EDUCATION</a:t>
            </a:r>
          </a:p>
        </p:txBody>
      </p:sp>
      <p:sp>
        <p:nvSpPr>
          <p:cNvPr id="4" name="Slide Number Placeholder 3" hidden="1">
            <a:extLst>
              <a:ext uri="{FF2B5EF4-FFF2-40B4-BE49-F238E27FC236}">
                <a16:creationId xmlns:a16="http://schemas.microsoft.com/office/drawing/2014/main" id="{CC719419-7E65-425C-AE42-4869F248B8F8}"/>
              </a:ext>
            </a:extLst>
          </p:cNvPr>
          <p:cNvSpPr>
            <a:spLocks noGrp="1"/>
          </p:cNvSpPr>
          <p:nvPr>
            <p:ph type="sldNum" sz="quarter" idx="4294967295"/>
          </p:nvPr>
        </p:nvSpPr>
        <p:spPr>
          <a:xfrm>
            <a:off x="8804275" y="4829175"/>
            <a:ext cx="339725" cy="228600"/>
          </a:xfrm>
        </p:spPr>
        <p:txBody>
          <a:bodyPr/>
          <a:lstStyle/>
          <a:p>
            <a:pPr>
              <a:spcAft>
                <a:spcPts val="600"/>
              </a:spcAft>
            </a:pPr>
            <a:fld id="{053C8BF4-6EA1-496D-AD50-D43E46208DB0}" type="slidenum">
              <a:rPr lang="en-US" smtClean="0"/>
              <a:pPr>
                <a:spcAft>
                  <a:spcPts val="600"/>
                </a:spcAft>
              </a:pPr>
              <a:t>7</a:t>
            </a:fld>
            <a:endParaRPr lang="en-US"/>
          </a:p>
        </p:txBody>
      </p:sp>
      <p:sp>
        <p:nvSpPr>
          <p:cNvPr id="5" name="Rectangle 4">
            <a:extLst>
              <a:ext uri="{FF2B5EF4-FFF2-40B4-BE49-F238E27FC236}">
                <a16:creationId xmlns:a16="http://schemas.microsoft.com/office/drawing/2014/main" id="{38ADA8FC-8470-495F-B9A7-CC3EC9C3CBB2}"/>
              </a:ext>
            </a:extLst>
          </p:cNvPr>
          <p:cNvSpPr/>
          <p:nvPr/>
        </p:nvSpPr>
        <p:spPr bwMode="auto">
          <a:xfrm>
            <a:off x="3377316" y="1667041"/>
            <a:ext cx="2389368" cy="2237050"/>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algn="ctr"/>
            <a:r>
              <a:rPr lang="en-US" sz="1400" b="1">
                <a:latin typeface="+mj-lt"/>
              </a:rPr>
              <a:t>Addressing</a:t>
            </a:r>
            <a:r>
              <a:rPr lang="en-US" sz="1400">
                <a:latin typeface="+mj-lt"/>
              </a:rPr>
              <a:t> home &amp; safety hazards - comprehensively</a:t>
            </a:r>
          </a:p>
          <a:p>
            <a:pPr algn="ctr"/>
            <a:endParaRPr lang="en-US" sz="1200">
              <a:latin typeface="+mj-lt"/>
            </a:endParaRPr>
          </a:p>
          <a:p>
            <a:pPr marL="171450" lvl="1" indent="-171450">
              <a:buFontTx/>
              <a:buChar char="-"/>
            </a:pPr>
            <a:r>
              <a:rPr lang="en-US" sz="1200">
                <a:latin typeface="+mj-lt"/>
              </a:rPr>
              <a:t>Asking questions that will address home hazards</a:t>
            </a:r>
          </a:p>
          <a:p>
            <a:pPr marL="171450" lvl="1" indent="-171450">
              <a:buFontTx/>
              <a:buChar char="-"/>
            </a:pPr>
            <a:endParaRPr lang="en-US" sz="1200" b="1">
              <a:latin typeface="+mj-lt"/>
            </a:endParaRPr>
          </a:p>
          <a:p>
            <a:pPr marL="171450" lvl="1" indent="-171450">
              <a:buFontTx/>
              <a:buChar char="-"/>
            </a:pPr>
            <a:r>
              <a:rPr lang="en-US" sz="1200" b="1">
                <a:latin typeface="+mj-lt"/>
              </a:rPr>
              <a:t>Education protocols based on </a:t>
            </a:r>
            <a:r>
              <a:rPr lang="en-US" sz="1200">
                <a:latin typeface="+mj-lt"/>
              </a:rPr>
              <a:t>ELEMENTS OF A HEALTHY HOME</a:t>
            </a:r>
          </a:p>
          <a:p>
            <a:pPr marL="0" lvl="1" indent="0">
              <a:buNone/>
            </a:pPr>
            <a:endParaRPr lang="en-US" sz="1200">
              <a:latin typeface="+mj-lt"/>
            </a:endParaRPr>
          </a:p>
          <a:p>
            <a:pPr marL="295259" lvl="1" indent="0">
              <a:buNone/>
            </a:pPr>
            <a:endParaRPr lang="en-US" sz="1200">
              <a:latin typeface="+mj-lt"/>
            </a:endParaRPr>
          </a:p>
          <a:p>
            <a:pPr marL="295259" lvl="1" indent="0">
              <a:buNone/>
            </a:pPr>
            <a:endParaRPr lang="en-US" sz="1950">
              <a:latin typeface="+mj-lt"/>
            </a:endParaRPr>
          </a:p>
        </p:txBody>
      </p:sp>
      <p:sp>
        <p:nvSpPr>
          <p:cNvPr id="9" name="Rectangle 8">
            <a:extLst>
              <a:ext uri="{FF2B5EF4-FFF2-40B4-BE49-F238E27FC236}">
                <a16:creationId xmlns:a16="http://schemas.microsoft.com/office/drawing/2014/main" id="{271FD152-13BE-4AF7-A2D6-04AC607816E6}"/>
              </a:ext>
            </a:extLst>
          </p:cNvPr>
          <p:cNvSpPr/>
          <p:nvPr/>
        </p:nvSpPr>
        <p:spPr bwMode="auto">
          <a:xfrm>
            <a:off x="657307" y="1667041"/>
            <a:ext cx="2389368" cy="2237049"/>
          </a:xfrm>
          <a:prstGeom prst="rect">
            <a:avLst/>
          </a:prstGeom>
          <a:solidFill>
            <a:schemeClr val="bg1">
              <a:lumMod val="95000"/>
            </a:schemeClr>
          </a:solidFill>
          <a:ln>
            <a:headEnd type="none" w="lg" len="lg"/>
            <a:tailEnd type="none" w="lg" len="lg"/>
          </a:ln>
        </p:spPr>
        <p:style>
          <a:lnRef idx="2">
            <a:schemeClr val="accent1"/>
          </a:lnRef>
          <a:fillRef idx="1">
            <a:schemeClr val="lt1"/>
          </a:fillRef>
          <a:effectRef idx="0">
            <a:schemeClr val="accent1"/>
          </a:effectRef>
          <a:fontRef idx="minor">
            <a:schemeClr val="dk1"/>
          </a:fontRef>
        </p:style>
        <p:txBody>
          <a:bodyPr vert="horz" wrap="square" lIns="91440" tIns="91440" rIns="91440" bIns="45720" numCol="1" rtlCol="0" anchor="t" anchorCtr="0" compatLnSpc="1">
            <a:prstTxWarp prst="textNoShape">
              <a:avLst/>
            </a:prstTxWarp>
          </a:bodyPr>
          <a:lstStyle/>
          <a:p>
            <a:pPr algn="ctr"/>
            <a:r>
              <a:rPr lang="en-US" sz="1400">
                <a:latin typeface="+mj-lt"/>
              </a:rPr>
              <a:t>Hazard</a:t>
            </a:r>
            <a:r>
              <a:rPr lang="en-US" sz="1400" b="1">
                <a:latin typeface="+mj-lt"/>
              </a:rPr>
              <a:t> RECOGNITION</a:t>
            </a:r>
          </a:p>
          <a:p>
            <a:pPr algn="ctr"/>
            <a:endParaRPr lang="en-US" sz="1400" b="1">
              <a:latin typeface="+mj-lt"/>
            </a:endParaRPr>
          </a:p>
          <a:p>
            <a:pPr marL="171450" indent="-171450">
              <a:buFontTx/>
              <a:buChar char="-"/>
            </a:pPr>
            <a:r>
              <a:rPr lang="en-US" sz="1200">
                <a:latin typeface="+mj-lt"/>
              </a:rPr>
              <a:t>clear understanding of the nature, &amp; origin of sources of hazards or triggers</a:t>
            </a:r>
          </a:p>
          <a:p>
            <a:pPr marL="171450" indent="-171450">
              <a:buFontTx/>
              <a:buChar char="-"/>
            </a:pPr>
            <a:r>
              <a:rPr lang="en-US" sz="1200">
                <a:latin typeface="+mj-lt"/>
              </a:rPr>
              <a:t>Knowledge of exposure condition &amp; possible associated ill effects</a:t>
            </a:r>
          </a:p>
          <a:p>
            <a:pPr marL="171450" indent="-171450">
              <a:buFontTx/>
              <a:buChar char="-"/>
            </a:pPr>
            <a:endParaRPr lang="en-US" sz="1200">
              <a:latin typeface="+mj-lt"/>
            </a:endParaRPr>
          </a:p>
          <a:p>
            <a:pPr marL="171450" indent="-171450">
              <a:buFontTx/>
              <a:buChar char="-"/>
            </a:pPr>
            <a:r>
              <a:rPr lang="en-US" sz="1200">
                <a:latin typeface="+mj-lt"/>
              </a:rPr>
              <a:t>**Both are essential for creating actions steps &amp; hazard control plans</a:t>
            </a:r>
          </a:p>
          <a:p>
            <a:pPr marL="0" lvl="1" indent="0">
              <a:buNone/>
            </a:pPr>
            <a:endParaRPr lang="en-US" sz="1200">
              <a:latin typeface="+mj-lt"/>
            </a:endParaRPr>
          </a:p>
          <a:p>
            <a:pPr marL="295259" lvl="1" indent="0">
              <a:buNone/>
            </a:pPr>
            <a:endParaRPr lang="en-US" sz="1200">
              <a:latin typeface="+mj-lt"/>
            </a:endParaRPr>
          </a:p>
          <a:p>
            <a:pPr marL="295259" lvl="1" indent="0">
              <a:buNone/>
            </a:pPr>
            <a:endParaRPr lang="en-US" sz="1950">
              <a:latin typeface="+mj-lt"/>
            </a:endParaRPr>
          </a:p>
        </p:txBody>
      </p:sp>
      <p:pic>
        <p:nvPicPr>
          <p:cNvPr id="6" name="Picture 5">
            <a:extLst>
              <a:ext uri="{FF2B5EF4-FFF2-40B4-BE49-F238E27FC236}">
                <a16:creationId xmlns:a16="http://schemas.microsoft.com/office/drawing/2014/main" id="{0CBE0CA3-892C-4DF8-B7E0-B4CE43344463}"/>
              </a:ext>
            </a:extLst>
          </p:cNvPr>
          <p:cNvPicPr>
            <a:picLocks noChangeAspect="1"/>
          </p:cNvPicPr>
          <p:nvPr/>
        </p:nvPicPr>
        <p:blipFill>
          <a:blip r:embed="rId3"/>
          <a:stretch>
            <a:fillRect/>
          </a:stretch>
        </p:blipFill>
        <p:spPr>
          <a:xfrm>
            <a:off x="6039768" y="1951860"/>
            <a:ext cx="2651007" cy="2185777"/>
          </a:xfrm>
          <a:prstGeom prst="rect">
            <a:avLst/>
          </a:prstGeom>
        </p:spPr>
      </p:pic>
      <p:pic>
        <p:nvPicPr>
          <p:cNvPr id="7" name="Picture 6">
            <a:extLst>
              <a:ext uri="{FF2B5EF4-FFF2-40B4-BE49-F238E27FC236}">
                <a16:creationId xmlns:a16="http://schemas.microsoft.com/office/drawing/2014/main" id="{7435355B-D30B-451C-B6FF-E3B1DBF6E5BD}"/>
              </a:ext>
            </a:extLst>
          </p:cNvPr>
          <p:cNvPicPr>
            <a:picLocks noChangeAspect="1"/>
          </p:cNvPicPr>
          <p:nvPr/>
        </p:nvPicPr>
        <p:blipFill>
          <a:blip r:embed="rId4"/>
          <a:stretch>
            <a:fillRect/>
          </a:stretch>
        </p:blipFill>
        <p:spPr>
          <a:xfrm>
            <a:off x="898499" y="4007457"/>
            <a:ext cx="4810538" cy="905513"/>
          </a:xfrm>
          <a:prstGeom prst="rect">
            <a:avLst/>
          </a:prstGeom>
        </p:spPr>
      </p:pic>
    </p:spTree>
    <p:extLst>
      <p:ext uri="{BB962C8B-B14F-4D97-AF65-F5344CB8AC3E}">
        <p14:creationId xmlns:p14="http://schemas.microsoft.com/office/powerpoint/2010/main" val="17166164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3C6FF6-E091-44F9-835E-7DD094D2C4E4}"/>
              </a:ext>
            </a:extLst>
          </p:cNvPr>
          <p:cNvSpPr>
            <a:spLocks noGrp="1"/>
          </p:cNvSpPr>
          <p:nvPr>
            <p:ph type="sldNum" sz="quarter" idx="12"/>
          </p:nvPr>
        </p:nvSpPr>
        <p:spPr>
          <a:xfrm>
            <a:off x="8860372" y="4829175"/>
            <a:ext cx="338655" cy="228600"/>
          </a:xfrm>
        </p:spPr>
        <p:txBody>
          <a:bodyPr anchor="b">
            <a:normAutofit/>
          </a:bodyPr>
          <a:lstStyle/>
          <a:p>
            <a:pPr>
              <a:spcAft>
                <a:spcPts val="600"/>
              </a:spcAft>
            </a:pPr>
            <a:fld id="{053C8BF4-6EA1-496D-AD50-D43E46208DB0}" type="slidenum">
              <a:rPr lang="en-US" smtClean="0"/>
              <a:pPr>
                <a:spcAft>
                  <a:spcPts val="600"/>
                </a:spcAft>
              </a:pPr>
              <a:t>8</a:t>
            </a:fld>
            <a:endParaRPr lang="en-US"/>
          </a:p>
        </p:txBody>
      </p:sp>
      <p:pic>
        <p:nvPicPr>
          <p:cNvPr id="3" name="Picture 2">
            <a:extLst>
              <a:ext uri="{FF2B5EF4-FFF2-40B4-BE49-F238E27FC236}">
                <a16:creationId xmlns:a16="http://schemas.microsoft.com/office/drawing/2014/main" id="{EDB2E035-4035-4190-8B53-4EE0A88986FA}"/>
              </a:ext>
            </a:extLst>
          </p:cNvPr>
          <p:cNvPicPr>
            <a:picLocks noChangeAspect="1"/>
          </p:cNvPicPr>
          <p:nvPr/>
        </p:nvPicPr>
        <p:blipFill rotWithShape="1">
          <a:blip r:embed="rId2"/>
          <a:srcRect l="17685" t="27192" r="61273" b="23768"/>
          <a:stretch/>
        </p:blipFill>
        <p:spPr>
          <a:xfrm>
            <a:off x="1152940" y="1240402"/>
            <a:ext cx="5720113" cy="3753017"/>
          </a:xfrm>
          <a:prstGeom prst="rect">
            <a:avLst/>
          </a:prstGeom>
        </p:spPr>
      </p:pic>
    </p:spTree>
    <p:extLst>
      <p:ext uri="{BB962C8B-B14F-4D97-AF65-F5344CB8AC3E}">
        <p14:creationId xmlns:p14="http://schemas.microsoft.com/office/powerpoint/2010/main" val="1778046991"/>
      </p:ext>
    </p:extLst>
  </p:cSld>
  <p:clrMapOvr>
    <a:masterClrMapping/>
  </p:clrMapOvr>
</p:sld>
</file>

<file path=ppt/theme/theme1.xml><?xml version="1.0" encoding="utf-8"?>
<a:theme xmlns:a="http://schemas.openxmlformats.org/drawingml/2006/main" name="GHHI Theme">
  <a:themeElements>
    <a:clrScheme name="Custom 12">
      <a:dk1>
        <a:srgbClr val="6E6F71"/>
      </a:dk1>
      <a:lt1>
        <a:srgbClr val="FFFFFF"/>
      </a:lt1>
      <a:dk2>
        <a:srgbClr val="6E6F71"/>
      </a:dk2>
      <a:lt2>
        <a:srgbClr val="147556"/>
      </a:lt2>
      <a:accent1>
        <a:srgbClr val="8ABA33"/>
      </a:accent1>
      <a:accent2>
        <a:srgbClr val="4F9860"/>
      </a:accent2>
      <a:accent3>
        <a:srgbClr val="89BA95"/>
      </a:accent3>
      <a:accent4>
        <a:srgbClr val="C4DCCA"/>
      </a:accent4>
      <a:accent5>
        <a:srgbClr val="A7CB66"/>
      </a:accent5>
      <a:accent6>
        <a:srgbClr val="F8971D"/>
      </a:accent6>
      <a:hlink>
        <a:srgbClr val="8ABA33"/>
      </a:hlink>
      <a:folHlink>
        <a:srgbClr val="F8971D"/>
      </a:folHlink>
    </a:clrScheme>
    <a:fontScheme name="GHHI">
      <a:majorFont>
        <a:latin typeface="Arial Nova Cond"/>
        <a:ea typeface=""/>
        <a:cs typeface="Arial"/>
      </a:majorFont>
      <a:minorFont>
        <a:latin typeface="Arial Nova C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20000"/>
            <a:lumOff val="80000"/>
          </a:schemeClr>
        </a:solidFill>
        <a:ln w="9525" cap="flat" cmpd="sng" algn="ctr">
          <a:noFill/>
          <a:prstDash val="solid"/>
          <a:round/>
          <a:headEnd type="none" w="lg" len="lg"/>
          <a:tailEnd type="none" w="lg" len="lg"/>
        </a:ln>
        <a:effectLst/>
      </a:spPr>
      <a:bodyPr vert="horz" wrap="square" lIns="91440" tIns="9144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1" i="0" u="none" strike="noStrike" cap="none" normalizeH="0" baseline="0" dirty="0" smtClean="0">
            <a:ln>
              <a:noFill/>
            </a:ln>
            <a:solidFill>
              <a:schemeClr val="tx1"/>
            </a:solidFill>
            <a:effectLst/>
            <a:latin typeface="Arial Nova Cond" panose="020B0506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bg2"/>
          </a:solidFill>
          <a:prstDash val="solid"/>
          <a:round/>
          <a:headEnd type="none" w="lg" len="lg"/>
          <a:tailEnd type="none" w="lg" len="lg"/>
        </a:ln>
        <a:effectLst/>
        <a:extLst>
          <a:ext uri="{AF507438-7753-43E0-B8FC-AC1667EBCBE1}">
            <a14:hiddenEffects xmlns:a14="http://schemas.microsoft.com/office/drawing/2010/main">
              <a:effectLst>
                <a:outerShdw dist="35921" dir="2700000" algn="ctr" rotWithShape="0">
                  <a:schemeClr val="tx1"/>
                </a:outerShdw>
              </a:effectLst>
            </a14:hiddenEffects>
          </a:ext>
        </a:extLst>
      </a:spPr>
      <a:bodyPr vert="horz" wrap="none" lIns="91440" tIns="9144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txDef>
      <a:spPr>
        <a:noFill/>
      </a:spPr>
      <a:bodyPr wrap="square" lIns="0" tIns="0" rIns="0" bIns="0" rtlCol="0">
        <a:noAutofit/>
      </a:bodyPr>
      <a:lstStyle>
        <a:defPPr>
          <a:defRPr sz="1600" dirty="0" smtClean="0"/>
        </a:defPPr>
      </a:lstStyle>
    </a:tx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HHI Theme" id="{94192B14-49B2-44E0-A331-3A5E9F71CA20}" vid="{6BCE8F96-12AD-4B75-8F5B-45EFB15697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3E2179DABBB247896151459E523C21" ma:contentTypeVersion="14" ma:contentTypeDescription="Create a new document." ma:contentTypeScope="" ma:versionID="d86520b76a84eb55fb248934301ee2d0">
  <xsd:schema xmlns:xsd="http://www.w3.org/2001/XMLSchema" xmlns:xs="http://www.w3.org/2001/XMLSchema" xmlns:p="http://schemas.microsoft.com/office/2006/metadata/properties" xmlns:ns1="http://schemas.microsoft.com/sharepoint/v3" xmlns:ns2="ef46c694-0a05-4150-96e2-81c7f101cb6e" xmlns:ns3="e692c64d-2930-4fe7-8438-eb9579aa8821" targetNamespace="http://schemas.microsoft.com/office/2006/metadata/properties" ma:root="true" ma:fieldsID="aab4453a84f25eb3fb83be7a39f72881" ns1:_="" ns2:_="" ns3:_="">
    <xsd:import namespace="http://schemas.microsoft.com/sharepoint/v3"/>
    <xsd:import namespace="ef46c694-0a05-4150-96e2-81c7f101cb6e"/>
    <xsd:import namespace="e692c64d-2930-4fe7-8438-eb9579aa88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46c694-0a05-4150-96e2-81c7f101cb6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92c64d-2930-4fe7-8438-eb9579aa88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8DA45B-A28F-4AA2-9E2E-A59D6F64A480}">
  <ds:schemaRefs>
    <ds:schemaRef ds:uri="http://schemas.microsoft.com/sharepoint/v3/contenttype/forms"/>
  </ds:schemaRefs>
</ds:datastoreItem>
</file>

<file path=customXml/itemProps2.xml><?xml version="1.0" encoding="utf-8"?>
<ds:datastoreItem xmlns:ds="http://schemas.openxmlformats.org/officeDocument/2006/customXml" ds:itemID="{EAF6BD8C-ED31-4D71-85C2-A575AFF6999E}">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F2D7280A-1601-43D2-80FD-4B997B6E45EA}">
  <ds:schemaRefs>
    <ds:schemaRef ds:uri="e692c64d-2930-4fe7-8438-eb9579aa8821"/>
    <ds:schemaRef ds:uri="ef46c694-0a05-4150-96e2-81c7f101c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2715</Words>
  <Application>Microsoft Office PowerPoint</Application>
  <PresentationFormat>On-screen Show (16:9)</PresentationFormat>
  <Paragraphs>488</Paragraphs>
  <Slides>38</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Arial Narrow</vt:lpstr>
      <vt:lpstr>Arial Nova Cond</vt:lpstr>
      <vt:lpstr>Calibri</vt:lpstr>
      <vt:lpstr>Calibri Light</vt:lpstr>
      <vt:lpstr>Constantia</vt:lpstr>
      <vt:lpstr>ff-dagny-web-pro</vt:lpstr>
      <vt:lpstr>Gill Sans</vt:lpstr>
      <vt:lpstr>Levenim MT</vt:lpstr>
      <vt:lpstr>GHHI Theme</vt:lpstr>
      <vt:lpstr>Healthy Housing for Seniors</vt:lpstr>
      <vt:lpstr>HEALTHY HOMES</vt:lpstr>
      <vt:lpstr>HEALTHY HOMES</vt:lpstr>
      <vt:lpstr>THE COST OF HEALTHY HOMES</vt:lpstr>
      <vt:lpstr>SIGNS OF UNHEALTHY HOUSING</vt:lpstr>
      <vt:lpstr>CHW - OVERVIEW</vt:lpstr>
      <vt:lpstr>ENVIRONMENTAL CONTROL</vt:lpstr>
      <vt:lpstr>CHW’s ROLE – COMPREHENSIVE HEALTH &amp; SAFETY CLIENT EDUCATION</vt:lpstr>
      <vt:lpstr>PowerPoint Presentation</vt:lpstr>
      <vt:lpstr>KEEP IT DRY</vt:lpstr>
      <vt:lpstr>KEEP IT DRY – SOURCES OF MOISTURE</vt:lpstr>
      <vt:lpstr>KEEP IT DRY – SOURCES OF MOISTURE</vt:lpstr>
      <vt:lpstr>KEEP IT DRY – SIGNS OF MOISTURE</vt:lpstr>
      <vt:lpstr>KEEP IT DRY – SYMPTOMS OF MOISTURE</vt:lpstr>
      <vt:lpstr>KEEP IT DRY – SYMPTOMS OF MOISTURE</vt:lpstr>
      <vt:lpstr>KEEP IT DRY – SYMPTOMS OF MOISTURE</vt:lpstr>
      <vt:lpstr>KEEP IT DRY – EDUCATION</vt:lpstr>
      <vt:lpstr>KEEP IT DRY</vt:lpstr>
      <vt:lpstr>KEEP IT WELL-VENTILATED</vt:lpstr>
      <vt:lpstr>KEEP IT WELL-VENTILATED</vt:lpstr>
      <vt:lpstr>KEEP IT WELL-VENTILATED</vt:lpstr>
      <vt:lpstr>KEEP IT WELL-VENTILATED</vt:lpstr>
      <vt:lpstr>KEEP IT WELL-VENTILATED - EDUCATION</vt:lpstr>
      <vt:lpstr>KEEP IT CONTAMINENT-FREE</vt:lpstr>
      <vt:lpstr>KEEP IT CONTAMINENT-FREE</vt:lpstr>
      <vt:lpstr>KEEP IT CLEAN</vt:lpstr>
      <vt:lpstr>KEEP IT PEST FREE </vt:lpstr>
      <vt:lpstr>KEEP IT PEST FREE – IPM EDUCATION</vt:lpstr>
      <vt:lpstr>KEEP IT SAFE</vt:lpstr>
      <vt:lpstr>KEEP IT SAFE – FIRE SAFETY</vt:lpstr>
      <vt:lpstr>KEEP IT SAFE – CHILD + FAMILY SAFETY</vt:lpstr>
      <vt:lpstr>KEEP IT SAFE – SLIP + FALL SAFETY</vt:lpstr>
      <vt:lpstr>KEEP IT SAFE –EDUCATION</vt:lpstr>
      <vt:lpstr>KEEP IT ENERGY EFFICIENT</vt:lpstr>
      <vt:lpstr>KEEP IT WELL-MAINTAINED</vt:lpstr>
      <vt:lpstr>KEEP IT ENERGY EFFICIENT</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Daniel Son</dc:creator>
  <cp:lastModifiedBy>Alexia Jones</cp:lastModifiedBy>
  <cp:revision>419</cp:revision>
  <dcterms:created xsi:type="dcterms:W3CDTF">2020-07-07T19:29:03Z</dcterms:created>
  <dcterms:modified xsi:type="dcterms:W3CDTF">2021-08-25T11:12:53Z</dcterms:modified>
</cp:coreProperties>
</file>